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embeddings/Microsoft_Equation3.bin" ContentType="application/vnd.openxmlformats-officedocument.oleObject"/>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embeddings/Microsoft_Equation4.bin" ContentType="application/vnd.openxmlformats-officedocument.oleObject"/>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embeddings/Microsoft_Equation2.bin" ContentType="application/vnd.openxmlformats-officedocument.oleObject"/>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56" r:id="rId2"/>
    <p:sldId id="257" r:id="rId3"/>
    <p:sldId id="277" r:id="rId4"/>
    <p:sldId id="278" r:id="rId5"/>
    <p:sldId id="273" r:id="rId6"/>
    <p:sldId id="260" r:id="rId7"/>
    <p:sldId id="258" r:id="rId8"/>
    <p:sldId id="259" r:id="rId9"/>
    <p:sldId id="268" r:id="rId10"/>
    <p:sldId id="262" r:id="rId11"/>
    <p:sldId id="261" r:id="rId12"/>
    <p:sldId id="263" r:id="rId13"/>
    <p:sldId id="269" r:id="rId14"/>
    <p:sldId id="264" r:id="rId15"/>
    <p:sldId id="265" r:id="rId16"/>
    <p:sldId id="266" r:id="rId17"/>
    <p:sldId id="270" r:id="rId18"/>
    <p:sldId id="267" r:id="rId19"/>
    <p:sldId id="271" r:id="rId20"/>
    <p:sldId id="272" r:id="rId21"/>
    <p:sldId id="274" r:id="rId22"/>
    <p:sldId id="275" r:id="rId23"/>
    <p:sldId id="276"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3300"/>
    <a:srgbClr val="FF66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9027" autoAdjust="0"/>
    <p:restoredTop sz="94660"/>
  </p:normalViewPr>
  <p:slideViewPr>
    <p:cSldViewPr>
      <p:cViewPr varScale="1">
        <p:scale>
          <a:sx n="165" d="100"/>
          <a:sy n="165" d="100"/>
        </p:scale>
        <p:origin x="-126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 Id="rId2" Type="http://schemas.openxmlformats.org/officeDocument/2006/relationships/image" Target="../media/image2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8840305-5CEB-4AF7-8512-02B918527016}" type="datetimeFigureOut">
              <a:rPr lang="en-US" smtClean="0"/>
              <a:pPr/>
              <a:t>6/6/11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74971-7B87-4B6D-8E95-A381A5D9C2D0}"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840305-5CEB-4AF7-8512-02B918527016}" type="datetimeFigureOut">
              <a:rPr lang="en-US" smtClean="0"/>
              <a:pPr/>
              <a:t>6/6/11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840305-5CEB-4AF7-8512-02B918527016}" type="datetimeFigureOut">
              <a:rPr lang="en-US" smtClean="0"/>
              <a:pPr/>
              <a:t>6/6/11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840305-5CEB-4AF7-8512-02B918527016}" type="datetimeFigureOut">
              <a:rPr lang="en-US" smtClean="0"/>
              <a:pPr/>
              <a:t>6/6/11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8840305-5CEB-4AF7-8512-02B918527016}" type="datetimeFigureOut">
              <a:rPr lang="en-US" smtClean="0"/>
              <a:pPr/>
              <a:t>6/6/11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74971-7B87-4B6D-8E95-A381A5D9C2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840305-5CEB-4AF7-8512-02B918527016}" type="datetimeFigureOut">
              <a:rPr lang="en-US" smtClean="0"/>
              <a:pPr/>
              <a:t>6/6/11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840305-5CEB-4AF7-8512-02B918527016}" type="datetimeFigureOut">
              <a:rPr lang="en-US" smtClean="0"/>
              <a:pPr/>
              <a:t>6/6/11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840305-5CEB-4AF7-8512-02B918527016}" type="datetimeFigureOut">
              <a:rPr lang="en-US" smtClean="0"/>
              <a:pPr/>
              <a:t>6/6/11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40305-5CEB-4AF7-8512-02B918527016}" type="datetimeFigureOut">
              <a:rPr lang="en-US" smtClean="0"/>
              <a:pPr/>
              <a:t>6/6/11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974971-7B87-4B6D-8E95-A381A5D9C2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8840305-5CEB-4AF7-8512-02B918527016}" type="datetimeFigureOut">
              <a:rPr lang="en-US" smtClean="0"/>
              <a:pPr/>
              <a:t>6/6/11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974971-7B87-4B6D-8E95-A381A5D9C2D0}"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8840305-5CEB-4AF7-8512-02B918527016}" type="datetimeFigureOut">
              <a:rPr lang="en-US" smtClean="0"/>
              <a:pPr/>
              <a:t>6/6/11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D7974971-7B87-4B6D-8E95-A381A5D9C2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38840305-5CEB-4AF7-8512-02B918527016}" type="datetimeFigureOut">
              <a:rPr lang="en-US" smtClean="0"/>
              <a:pPr/>
              <a:t>6/6/11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D7974971-7B87-4B6D-8E95-A381A5D9C2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12.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 Id="rId3" Type="http://schemas.openxmlformats.org/officeDocument/2006/relationships/image" Target="../media/image1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emf"/><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16.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Microsoft_Equation2.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 Id="rId3" Type="http://schemas.openxmlformats.org/officeDocument/2006/relationships/image" Target="../media/image15.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Microsoft_Equation3.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Equation4.bin"/><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urveymonkey.com/" TargetMode="External"/><Relationship Id="rId3" Type="http://schemas.openxmlformats.org/officeDocument/2006/relationships/hyperlink" Target="http://www.facebook.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 Id="rId3"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4" name="Picture 2" descr="http://t1.gstatic.com/images?q=tbn:ANd9GcRKT3d-kHrkgRW3QrJteOEnHqkWIoIlfkWU7gGsoAPAFuH0CS2b0w&amp;t=1"/>
          <p:cNvPicPr>
            <a:picLocks noChangeAspect="1" noChangeArrowheads="1"/>
          </p:cNvPicPr>
          <p:nvPr/>
        </p:nvPicPr>
        <p:blipFill>
          <a:blip r:embed="rId2" cstate="print"/>
          <a:srcRect/>
          <a:stretch>
            <a:fillRect/>
          </a:stretch>
        </p:blipFill>
        <p:spPr bwMode="auto">
          <a:xfrm>
            <a:off x="0" y="0"/>
            <a:ext cx="9144000" cy="5120640"/>
          </a:xfrm>
          <a:prstGeom prst="rect">
            <a:avLst/>
          </a:prstGeom>
          <a:noFill/>
        </p:spPr>
      </p:pic>
      <p:sp>
        <p:nvSpPr>
          <p:cNvPr id="2" name="Title 1"/>
          <p:cNvSpPr>
            <a:spLocks noGrp="1"/>
          </p:cNvSpPr>
          <p:nvPr>
            <p:ph type="ctrTitle"/>
          </p:nvPr>
        </p:nvSpPr>
        <p:spPr>
          <a:xfrm>
            <a:off x="1676400" y="1066800"/>
            <a:ext cx="5638800" cy="2438400"/>
          </a:xfrm>
        </p:spPr>
        <p:txBody>
          <a:bodyPr>
            <a:noAutofit/>
            <a:scene3d>
              <a:camera prst="perspectiveRelaxedModerately"/>
              <a:lightRig rig="threePt" dir="t">
                <a:rot lat="0" lon="0" rev="4800000"/>
              </a:lightRig>
            </a:scene3d>
            <a:sp3d prstMaterial="matte">
              <a:bevelT w="50800" h="10160"/>
            </a:sp3d>
          </a:bodyPr>
          <a:lstStyle/>
          <a:p>
            <a:pPr algn="ctr"/>
            <a:r>
              <a:rPr lang="en-US" sz="7200"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Colorful Personalities</a:t>
            </a:r>
            <a:endParaRPr lang="en-US" sz="720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Subtitle 2"/>
          <p:cNvSpPr>
            <a:spLocks noGrp="1"/>
          </p:cNvSpPr>
          <p:nvPr>
            <p:ph type="subTitle" idx="1"/>
          </p:nvPr>
        </p:nvSpPr>
        <p:spPr>
          <a:xfrm>
            <a:off x="457200" y="5562600"/>
            <a:ext cx="7772400" cy="914400"/>
          </a:xfrm>
        </p:spPr>
        <p:txBody>
          <a:bodyPr>
            <a:normAutofit/>
          </a:bodyPr>
          <a:lstStyle/>
          <a:p>
            <a:r>
              <a:rPr lang="en-US" sz="2800" dirty="0" smtClean="0"/>
              <a:t>By </a:t>
            </a:r>
            <a:r>
              <a:rPr lang="en-US" sz="2800" dirty="0" err="1" smtClean="0"/>
              <a:t>Chelsey</a:t>
            </a:r>
            <a:r>
              <a:rPr lang="en-US" sz="2800" dirty="0" smtClean="0"/>
              <a:t> </a:t>
            </a:r>
            <a:r>
              <a:rPr lang="en-US" sz="2800" dirty="0" err="1" smtClean="0"/>
              <a:t>Provencher</a:t>
            </a:r>
            <a:r>
              <a:rPr lang="en-US" sz="2800" dirty="0" smtClean="0"/>
              <a:t> and Lauren Hoover</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vs. Gender</a:t>
            </a:r>
            <a:endParaRPr lang="en-US" dirty="0"/>
          </a:p>
        </p:txBody>
      </p:sp>
      <p:sp>
        <p:nvSpPr>
          <p:cNvPr id="3" name="Content Placeholder 2"/>
          <p:cNvSpPr>
            <a:spLocks noGrp="1"/>
          </p:cNvSpPr>
          <p:nvPr>
            <p:ph idx="1"/>
          </p:nvPr>
        </p:nvSpPr>
        <p:spPr>
          <a:xfrm>
            <a:off x="228600" y="1600200"/>
            <a:ext cx="3200400" cy="4724400"/>
          </a:xfrm>
        </p:spPr>
        <p:txBody>
          <a:bodyPr>
            <a:normAutofit fontScale="85000" lnSpcReduction="10000"/>
          </a:bodyPr>
          <a:lstStyle/>
          <a:p>
            <a:r>
              <a:rPr lang="en-US" dirty="0" smtClean="0"/>
              <a:t>Our cell counts were not &gt;5 so we had to combine the colors black and purple, red and pink and yellow and orange </a:t>
            </a:r>
          </a:p>
          <a:p>
            <a:pPr lvl="1"/>
            <a:r>
              <a:rPr lang="en-US" dirty="0" smtClean="0"/>
              <a:t>They had similar meanings</a:t>
            </a:r>
          </a:p>
          <a:p>
            <a:r>
              <a:rPr lang="en-US" dirty="0" smtClean="0"/>
              <a:t>In our Survey we had 64 females and 36 males</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267200" y="1600200"/>
            <a:ext cx="3962400" cy="294178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3581400" y="4953000"/>
            <a:ext cx="5562600" cy="14097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 Squared Test of Independence </a:t>
            </a:r>
            <a:br>
              <a:rPr lang="en-US" dirty="0" smtClean="0"/>
            </a:br>
            <a:r>
              <a:rPr lang="en-US" dirty="0" smtClean="0"/>
              <a:t>between Color and Gender</a:t>
            </a:r>
            <a:endParaRPr lang="en-US" baseline="30000" dirty="0"/>
          </a:p>
        </p:txBody>
      </p:sp>
      <p:sp>
        <p:nvSpPr>
          <p:cNvPr id="3" name="Content Placeholder 2"/>
          <p:cNvSpPr>
            <a:spLocks noGrp="1"/>
          </p:cNvSpPr>
          <p:nvPr>
            <p:ph idx="1"/>
          </p:nvPr>
        </p:nvSpPr>
        <p:spPr>
          <a:xfrm>
            <a:off x="4495800" y="1752601"/>
            <a:ext cx="4191000" cy="2666999"/>
          </a:xfrm>
        </p:spPr>
        <p:txBody>
          <a:bodyPr/>
          <a:lstStyle/>
          <a:p>
            <a:r>
              <a:rPr lang="en-US" u="sng" dirty="0" smtClean="0"/>
              <a:t>Check:</a:t>
            </a:r>
          </a:p>
          <a:p>
            <a:pPr lvl="1"/>
            <a:r>
              <a:rPr lang="en-US" dirty="0" smtClean="0"/>
              <a:t>Color and Gender are categorical variables</a:t>
            </a:r>
          </a:p>
          <a:p>
            <a:pPr lvl="1"/>
            <a:r>
              <a:rPr lang="en-US" dirty="0" smtClean="0"/>
              <a:t>Stated random</a:t>
            </a:r>
          </a:p>
          <a:p>
            <a:pPr lvl="1"/>
            <a:r>
              <a:rPr lang="en-US" dirty="0" smtClean="0"/>
              <a:t>All cell counts &gt; or = 5 </a:t>
            </a:r>
          </a:p>
        </p:txBody>
      </p:sp>
      <p:sp>
        <p:nvSpPr>
          <p:cNvPr id="6" name="TextBox 5"/>
          <p:cNvSpPr txBox="1"/>
          <p:nvPr/>
        </p:nvSpPr>
        <p:spPr>
          <a:xfrm>
            <a:off x="381000" y="1752600"/>
            <a:ext cx="3810000" cy="2308324"/>
          </a:xfrm>
          <a:prstGeom prst="rect">
            <a:avLst/>
          </a:prstGeom>
          <a:noFill/>
        </p:spPr>
        <p:txBody>
          <a:bodyPr wrap="square" rtlCol="0">
            <a:spAutoFit/>
          </a:bodyPr>
          <a:lstStyle/>
          <a:p>
            <a:pPr>
              <a:buFont typeface="Wingdings" pitchFamily="2" charset="2"/>
              <a:buChar char="§"/>
            </a:pPr>
            <a:r>
              <a:rPr lang="en-US" sz="3200" u="sng" dirty="0" smtClean="0"/>
              <a:t>State:</a:t>
            </a:r>
            <a:r>
              <a:rPr lang="en-US" u="sng" dirty="0" smtClean="0"/>
              <a:t> </a:t>
            </a:r>
          </a:p>
          <a:p>
            <a:pPr lvl="1">
              <a:buFont typeface="Wingdings" pitchFamily="2" charset="2"/>
              <a:buChar char="§"/>
            </a:pPr>
            <a:r>
              <a:rPr lang="en-US" sz="2800" dirty="0" smtClean="0"/>
              <a:t>Categorical Data</a:t>
            </a:r>
          </a:p>
          <a:p>
            <a:pPr lvl="1">
              <a:buFont typeface="Wingdings" pitchFamily="2" charset="2"/>
              <a:buChar char="§"/>
            </a:pPr>
            <a:r>
              <a:rPr lang="en-US" sz="2800" dirty="0" smtClean="0"/>
              <a:t>SRS</a:t>
            </a:r>
          </a:p>
          <a:p>
            <a:pPr lvl="1">
              <a:buFont typeface="Wingdings" pitchFamily="2" charset="2"/>
              <a:buChar char="§"/>
            </a:pPr>
            <a:r>
              <a:rPr lang="en-US" sz="2800" dirty="0" smtClean="0"/>
              <a:t>All expected cell counts &gt; or = 5</a:t>
            </a:r>
            <a:endParaRPr lang="en-US" sz="2800" dirty="0"/>
          </a:p>
        </p:txBody>
      </p:sp>
      <p:pic>
        <p:nvPicPr>
          <p:cNvPr id="1026" name="Picture 2" descr="C:\Users\Provencher.C375\AppData\Local\Microsoft\Windows\Temporary Internet Files\Content.IE5\G2TC04AP\MC900434665[1].wmf"/>
          <p:cNvPicPr>
            <a:picLocks noChangeAspect="1" noChangeArrowheads="1"/>
          </p:cNvPicPr>
          <p:nvPr/>
        </p:nvPicPr>
        <p:blipFill>
          <a:blip r:embed="rId2" cstate="print"/>
          <a:srcRect/>
          <a:stretch>
            <a:fillRect/>
          </a:stretch>
        </p:blipFill>
        <p:spPr bwMode="auto">
          <a:xfrm>
            <a:off x="7819182" y="3810000"/>
            <a:ext cx="1324818" cy="1219200"/>
          </a:xfrm>
          <a:prstGeom prst="rect">
            <a:avLst/>
          </a:prstGeom>
          <a:noFill/>
        </p:spPr>
      </p:pic>
      <p:sp>
        <p:nvSpPr>
          <p:cNvPr id="8" name="TextBox 7"/>
          <p:cNvSpPr txBox="1"/>
          <p:nvPr/>
        </p:nvSpPr>
        <p:spPr>
          <a:xfrm>
            <a:off x="228600" y="5410200"/>
            <a:ext cx="8915400" cy="400110"/>
          </a:xfrm>
          <a:prstGeom prst="rect">
            <a:avLst/>
          </a:prstGeom>
          <a:noFill/>
        </p:spPr>
        <p:txBody>
          <a:bodyPr wrap="square" rtlCol="0">
            <a:spAutoFit/>
          </a:bodyPr>
          <a:lstStyle/>
          <a:p>
            <a:r>
              <a:rPr lang="en-US" sz="2000" dirty="0" smtClean="0"/>
              <a:t>All Conditions met -&gt; Chi Squared distribution -&gt; Chi Squared Test of Independence </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 Squared Test of Independence </a:t>
            </a:r>
            <a:br>
              <a:rPr lang="en-US" dirty="0" smtClean="0"/>
            </a:br>
            <a:r>
              <a:rPr lang="en-US" dirty="0" smtClean="0"/>
              <a:t>between Color and Gender</a:t>
            </a:r>
            <a:endParaRPr lang="en-US" dirty="0"/>
          </a:p>
        </p:txBody>
      </p:sp>
      <p:sp>
        <p:nvSpPr>
          <p:cNvPr id="3" name="Content Placeholder 2"/>
          <p:cNvSpPr>
            <a:spLocks noGrp="1"/>
          </p:cNvSpPr>
          <p:nvPr>
            <p:ph idx="1"/>
          </p:nvPr>
        </p:nvSpPr>
        <p:spPr>
          <a:xfrm>
            <a:off x="228600" y="1600200"/>
            <a:ext cx="7848600" cy="1577609"/>
          </a:xfrm>
        </p:spPr>
        <p:txBody>
          <a:bodyPr>
            <a:normAutofit fontScale="85000" lnSpcReduction="20000"/>
          </a:bodyPr>
          <a:lstStyle/>
          <a:p>
            <a:r>
              <a:rPr lang="en-US" dirty="0" smtClean="0"/>
              <a:t>H</a:t>
            </a:r>
            <a:r>
              <a:rPr lang="en-US" baseline="-25000" dirty="0" smtClean="0"/>
              <a:t>o: </a:t>
            </a:r>
            <a:r>
              <a:rPr lang="en-US" dirty="0" smtClean="0"/>
              <a:t> There is no relationship between color and gender</a:t>
            </a:r>
          </a:p>
          <a:p>
            <a:r>
              <a:rPr lang="en-US" dirty="0" smtClean="0"/>
              <a:t>H</a:t>
            </a:r>
            <a:r>
              <a:rPr lang="en-US" baseline="-25000" dirty="0" smtClean="0"/>
              <a:t>A: </a:t>
            </a:r>
            <a:r>
              <a:rPr lang="en-US" dirty="0" smtClean="0"/>
              <a:t>There is a relationship between color and gender</a:t>
            </a:r>
            <a:endParaRPr lang="en-US" baseline="-25000" dirty="0"/>
          </a:p>
        </p:txBody>
      </p:sp>
      <p:graphicFrame>
        <p:nvGraphicFramePr>
          <p:cNvPr id="3074" name="Object 2"/>
          <p:cNvGraphicFramePr>
            <a:graphicFrameLocks noChangeAspect="1"/>
          </p:cNvGraphicFramePr>
          <p:nvPr/>
        </p:nvGraphicFramePr>
        <p:xfrm>
          <a:off x="0" y="3352800"/>
          <a:ext cx="9017000" cy="1111250"/>
        </p:xfrm>
        <a:graphic>
          <a:graphicData uri="http://schemas.openxmlformats.org/presentationml/2006/ole">
            <p:oleObj spid="_x0000_s3074" name="Equation" r:id="rId3" imgW="7315200" imgH="901700" progId="Equation.3">
              <p:embed/>
            </p:oleObj>
          </a:graphicData>
        </a:graphic>
      </p:graphicFrame>
      <p:sp>
        <p:nvSpPr>
          <p:cNvPr id="7" name="TextBox 6"/>
          <p:cNvSpPr txBox="1"/>
          <p:nvPr/>
        </p:nvSpPr>
        <p:spPr>
          <a:xfrm>
            <a:off x="0" y="4800600"/>
            <a:ext cx="3962400" cy="461665"/>
          </a:xfrm>
          <a:prstGeom prst="rect">
            <a:avLst/>
          </a:prstGeom>
          <a:noFill/>
        </p:spPr>
        <p:txBody>
          <a:bodyPr wrap="square" rtlCol="0">
            <a:spAutoFit/>
          </a:bodyPr>
          <a:lstStyle/>
          <a:p>
            <a:r>
              <a:rPr lang="en-US" sz="2400" dirty="0" smtClean="0"/>
              <a:t>P(X</a:t>
            </a:r>
            <a:r>
              <a:rPr lang="en-US" sz="2400" baseline="30000" dirty="0" smtClean="0"/>
              <a:t>2</a:t>
            </a:r>
            <a:r>
              <a:rPr lang="en-US" sz="2400" dirty="0" smtClean="0"/>
              <a:t> &gt; 10.11/ </a:t>
            </a:r>
            <a:r>
              <a:rPr lang="en-US" sz="2400" dirty="0" err="1" smtClean="0"/>
              <a:t>df</a:t>
            </a:r>
            <a:r>
              <a:rPr lang="en-US" sz="2400" dirty="0" smtClean="0"/>
              <a:t>= 4) = .039 </a:t>
            </a:r>
            <a:endParaRPr lang="en-US" sz="2400" baseline="30000" dirty="0"/>
          </a:p>
        </p:txBody>
      </p:sp>
      <p:sp>
        <p:nvSpPr>
          <p:cNvPr id="8" name="TextBox 7"/>
          <p:cNvSpPr txBox="1"/>
          <p:nvPr/>
        </p:nvSpPr>
        <p:spPr>
          <a:xfrm>
            <a:off x="990600" y="5334000"/>
            <a:ext cx="6248400" cy="1015663"/>
          </a:xfrm>
          <a:prstGeom prst="rect">
            <a:avLst/>
          </a:prstGeom>
          <a:noFill/>
        </p:spPr>
        <p:txBody>
          <a:bodyPr wrap="square" rtlCol="0">
            <a:spAutoFit/>
          </a:bodyPr>
          <a:lstStyle/>
          <a:p>
            <a:r>
              <a:rPr lang="en-US" sz="2000" dirty="0" smtClean="0">
                <a:solidFill>
                  <a:srgbClr val="FF0000"/>
                </a:solidFill>
              </a:rPr>
              <a:t>We reject H</a:t>
            </a:r>
            <a:r>
              <a:rPr lang="en-US" sz="2000" baseline="-25000" dirty="0" smtClean="0">
                <a:solidFill>
                  <a:srgbClr val="FF0000"/>
                </a:solidFill>
              </a:rPr>
              <a:t>o  </a:t>
            </a:r>
            <a:r>
              <a:rPr lang="en-US" sz="2000" dirty="0" smtClean="0">
                <a:solidFill>
                  <a:srgbClr val="FF0000"/>
                </a:solidFill>
              </a:rPr>
              <a:t>because the p-value of .039 is &lt; alpha= .05.  We have sufficient evidence that there is a relationship between color and gender. </a:t>
            </a:r>
            <a:r>
              <a:rPr lang="en-US" sz="2000" baseline="-25000" dirty="0" smtClean="0">
                <a:solidFill>
                  <a:srgbClr val="FF0000"/>
                </a:solidFill>
              </a:rPr>
              <a:t>  </a:t>
            </a:r>
            <a:endParaRPr lang="en-US" sz="2000" baseline="-25000"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vs. Sociability</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3505200" y="1752600"/>
            <a:ext cx="2895600" cy="4343400"/>
          </a:xfrm>
          <a:prstGeom prst="rect">
            <a:avLst/>
          </a:prstGeom>
          <a:noFill/>
          <a:ln w="9525">
            <a:noFill/>
            <a:miter lim="800000"/>
            <a:headEnd/>
            <a:tailEnd/>
          </a:ln>
          <a:effectLst/>
        </p:spPr>
      </p:pic>
      <p:sp>
        <p:nvSpPr>
          <p:cNvPr id="6" name="Content Placeholder 2"/>
          <p:cNvSpPr txBox="1">
            <a:spLocks/>
          </p:cNvSpPr>
          <p:nvPr/>
        </p:nvSpPr>
        <p:spPr>
          <a:xfrm>
            <a:off x="304800" y="1676400"/>
            <a:ext cx="2895600" cy="4953000"/>
          </a:xfrm>
          <a:prstGeom prst="rect">
            <a:avLst/>
          </a:prstGeom>
        </p:spPr>
        <p:txBody>
          <a:bodyPr vert="horz" lIns="54864" tIns="91440" rtlCol="0">
            <a:noAutofit/>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Of all teens:</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21% - Blue</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80.9% Outgoing</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19.0% Quiet</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14% - Green</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0.0% Outgoing</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lang="en-US" sz="1600" dirty="0" smtClean="0"/>
              <a:t>100% Quiet</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26% - Purple/ Black</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80.76% Outgoing</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19.23% Quiet</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25%- Red/ Pink</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68% Outgoing</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32% Quiet</a:t>
            </a:r>
          </a:p>
          <a:p>
            <a:pPr marL="731520" marR="0" lvl="1" indent="-274320" algn="l" defTabSz="914400" rtl="0" eaLnBrk="1" fontAlgn="auto" latinLnBrk="0" hangingPunct="1">
              <a:lnSpc>
                <a:spcPct val="100000"/>
              </a:lnSpc>
              <a:spcBef>
                <a:spcPct val="20000"/>
              </a:spcBef>
              <a:spcAft>
                <a:spcPts val="0"/>
              </a:spcAft>
              <a:buClr>
                <a:schemeClr val="accent2"/>
              </a:buClr>
              <a:buSzPct val="90000"/>
              <a:buFont typeface="Wingdings"/>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14% -  yellow/ Orange</a:t>
            </a:r>
          </a:p>
          <a:p>
            <a:pPr marL="996696" marR="0" lvl="2" indent="-228600" algn="l" defTabSz="914400" rtl="0" eaLnBrk="1" fontAlgn="auto" latinLnBrk="0" hangingPunct="1">
              <a:lnSpc>
                <a:spcPct val="100000"/>
              </a:lnSpc>
              <a:spcBef>
                <a:spcPct val="20000"/>
              </a:spcBef>
              <a:spcAft>
                <a:spcPts val="0"/>
              </a:spcAft>
              <a:buClr>
                <a:schemeClr val="accent3"/>
              </a:buClr>
              <a:buSzTx/>
              <a:buFont typeface="Arial"/>
              <a:buChar char="▪"/>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64.28% Outgoing</a:t>
            </a:r>
            <a:br>
              <a:rPr kumimoji="0" lang="en-US" sz="1600" b="0" i="0" u="none" strike="noStrike" kern="1200" cap="none" spc="0" normalizeH="0" baseline="0" noProof="0" dirty="0" smtClean="0">
                <a:ln>
                  <a:noFill/>
                </a:ln>
                <a:solidFill>
                  <a:schemeClr val="tx1"/>
                </a:solidFill>
                <a:effectLst/>
                <a:uLnTx/>
                <a:uFillTx/>
                <a:latin typeface="+mn-lt"/>
                <a:ea typeface="+mn-ea"/>
                <a:cs typeface="+mn-cs"/>
              </a:rPr>
            </a:br>
            <a:r>
              <a:rPr kumimoji="0" lang="en-US" sz="1600" b="0" i="0" u="none" strike="noStrike" kern="1200" cap="none" spc="0" normalizeH="0" baseline="0" noProof="0" dirty="0" smtClean="0">
                <a:ln>
                  <a:noFill/>
                </a:ln>
                <a:solidFill>
                  <a:schemeClr val="tx1"/>
                </a:solidFill>
                <a:effectLst/>
                <a:uLnTx/>
                <a:uFillTx/>
                <a:latin typeface="+mn-lt"/>
                <a:ea typeface="+mn-ea"/>
                <a:cs typeface="+mn-cs"/>
              </a:rPr>
              <a:t>35.71% Quiet</a:t>
            </a:r>
          </a:p>
        </p:txBody>
      </p:sp>
      <p:pic>
        <p:nvPicPr>
          <p:cNvPr id="8195" name="Picture 3"/>
          <p:cNvPicPr>
            <a:picLocks noChangeAspect="1" noChangeArrowheads="1"/>
          </p:cNvPicPr>
          <p:nvPr/>
        </p:nvPicPr>
        <p:blipFill>
          <a:blip r:embed="rId3" cstate="print"/>
          <a:srcRect/>
          <a:stretch>
            <a:fillRect/>
          </a:stretch>
        </p:blipFill>
        <p:spPr bwMode="auto">
          <a:xfrm>
            <a:off x="6400800" y="2362201"/>
            <a:ext cx="2743200" cy="2590800"/>
          </a:xfrm>
          <a:prstGeom prst="rect">
            <a:avLst/>
          </a:prstGeom>
          <a:noFill/>
          <a:ln w="9525">
            <a:noFill/>
            <a:miter lim="800000"/>
            <a:headEnd/>
            <a:tailEnd/>
          </a:ln>
          <a:effectLst/>
        </p:spPr>
      </p:pic>
      <p:sp>
        <p:nvSpPr>
          <p:cNvPr id="9" name="TextBox 8"/>
          <p:cNvSpPr txBox="1"/>
          <p:nvPr/>
        </p:nvSpPr>
        <p:spPr>
          <a:xfrm>
            <a:off x="4724400" y="5638800"/>
            <a:ext cx="4419600" cy="1477328"/>
          </a:xfrm>
          <a:prstGeom prst="rect">
            <a:avLst/>
          </a:prstGeom>
          <a:noFill/>
        </p:spPr>
        <p:txBody>
          <a:bodyPr wrap="square" rtlCol="0">
            <a:spAutoFit/>
          </a:bodyPr>
          <a:lstStyle/>
          <a:p>
            <a:r>
              <a:rPr lang="en-US" dirty="0" smtClean="0">
                <a:solidFill>
                  <a:srgbClr val="FF0000"/>
                </a:solidFill>
              </a:rPr>
              <a:t>When we compared the conditional to the marginal percents, the numbers were not similar so Sociability and Color are dependent on each other</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Color vs. Sociability</a:t>
            </a:r>
            <a:endParaRPr lang="en-US" dirty="0"/>
          </a:p>
        </p:txBody>
      </p:sp>
      <p:sp>
        <p:nvSpPr>
          <p:cNvPr id="3" name="Content Placeholder 2"/>
          <p:cNvSpPr>
            <a:spLocks noGrp="1"/>
          </p:cNvSpPr>
          <p:nvPr>
            <p:ph idx="1"/>
          </p:nvPr>
        </p:nvSpPr>
        <p:spPr>
          <a:xfrm>
            <a:off x="457200" y="1775191"/>
            <a:ext cx="3886200" cy="3254009"/>
          </a:xfrm>
        </p:spPr>
        <p:txBody>
          <a:bodyPr>
            <a:normAutofit fontScale="85000" lnSpcReduction="20000"/>
          </a:bodyPr>
          <a:lstStyle/>
          <a:p>
            <a:r>
              <a:rPr lang="en-US" dirty="0" smtClean="0"/>
              <a:t>We asked people to either describe themselves as outgoing or quiet</a:t>
            </a:r>
          </a:p>
          <a:p>
            <a:r>
              <a:rPr lang="en-US" dirty="0" smtClean="0"/>
              <a:t>And we wanted to see if there was a relationship between color and their sociability</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4724401" y="1752600"/>
            <a:ext cx="3352800" cy="273812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1447800" y="4953000"/>
            <a:ext cx="6646092" cy="14478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 Squared Test of Independence </a:t>
            </a:r>
            <a:br>
              <a:rPr lang="en-US" dirty="0" smtClean="0"/>
            </a:br>
            <a:r>
              <a:rPr lang="en-US" dirty="0" smtClean="0"/>
              <a:t>between Color and Sociability</a:t>
            </a:r>
            <a:endParaRPr lang="en-US" dirty="0"/>
          </a:p>
        </p:txBody>
      </p:sp>
      <p:sp>
        <p:nvSpPr>
          <p:cNvPr id="4" name="TextBox 3"/>
          <p:cNvSpPr txBox="1"/>
          <p:nvPr/>
        </p:nvSpPr>
        <p:spPr>
          <a:xfrm>
            <a:off x="381000" y="1752600"/>
            <a:ext cx="3810000" cy="2308324"/>
          </a:xfrm>
          <a:prstGeom prst="rect">
            <a:avLst/>
          </a:prstGeom>
          <a:noFill/>
        </p:spPr>
        <p:txBody>
          <a:bodyPr wrap="square" rtlCol="0">
            <a:spAutoFit/>
          </a:bodyPr>
          <a:lstStyle/>
          <a:p>
            <a:pPr>
              <a:buFont typeface="Wingdings" pitchFamily="2" charset="2"/>
              <a:buChar char="§"/>
            </a:pPr>
            <a:r>
              <a:rPr lang="en-US" sz="3200" u="sng" dirty="0" smtClean="0"/>
              <a:t>State:</a:t>
            </a:r>
            <a:r>
              <a:rPr lang="en-US" u="sng" dirty="0" smtClean="0"/>
              <a:t> </a:t>
            </a:r>
          </a:p>
          <a:p>
            <a:pPr lvl="1">
              <a:buFont typeface="Wingdings" pitchFamily="2" charset="2"/>
              <a:buChar char="§"/>
            </a:pPr>
            <a:r>
              <a:rPr lang="en-US" sz="2800" dirty="0" smtClean="0"/>
              <a:t>Categorical Data</a:t>
            </a:r>
          </a:p>
          <a:p>
            <a:pPr lvl="1">
              <a:buFont typeface="Wingdings" pitchFamily="2" charset="2"/>
              <a:buChar char="§"/>
            </a:pPr>
            <a:r>
              <a:rPr lang="en-US" sz="2800" dirty="0" smtClean="0"/>
              <a:t>SRS</a:t>
            </a:r>
          </a:p>
          <a:p>
            <a:pPr lvl="1">
              <a:buFont typeface="Wingdings" pitchFamily="2" charset="2"/>
              <a:buChar char="§"/>
            </a:pPr>
            <a:r>
              <a:rPr lang="en-US" sz="2800" dirty="0" smtClean="0"/>
              <a:t>All expected cell counts &gt; or = 5</a:t>
            </a:r>
            <a:endParaRPr lang="en-US" sz="2800" dirty="0"/>
          </a:p>
        </p:txBody>
      </p:sp>
      <p:sp>
        <p:nvSpPr>
          <p:cNvPr id="5" name="Content Placeholder 2"/>
          <p:cNvSpPr>
            <a:spLocks noGrp="1"/>
          </p:cNvSpPr>
          <p:nvPr>
            <p:ph idx="1"/>
          </p:nvPr>
        </p:nvSpPr>
        <p:spPr>
          <a:xfrm>
            <a:off x="4495800" y="1752601"/>
            <a:ext cx="4191000" cy="2666999"/>
          </a:xfrm>
        </p:spPr>
        <p:txBody>
          <a:bodyPr>
            <a:normAutofit fontScale="92500"/>
          </a:bodyPr>
          <a:lstStyle/>
          <a:p>
            <a:r>
              <a:rPr lang="en-US" u="sng" dirty="0" smtClean="0"/>
              <a:t>Check:</a:t>
            </a:r>
          </a:p>
          <a:p>
            <a:pPr lvl="1"/>
            <a:r>
              <a:rPr lang="en-US" dirty="0" smtClean="0"/>
              <a:t>Color and Sociability are categorical variables</a:t>
            </a:r>
          </a:p>
          <a:p>
            <a:pPr lvl="1"/>
            <a:r>
              <a:rPr lang="en-US" dirty="0" smtClean="0"/>
              <a:t>Stated random</a:t>
            </a:r>
          </a:p>
          <a:p>
            <a:pPr lvl="1"/>
            <a:r>
              <a:rPr lang="en-US" dirty="0" smtClean="0"/>
              <a:t>All cell counts &gt; or = 5 </a:t>
            </a:r>
          </a:p>
        </p:txBody>
      </p:sp>
      <p:pic>
        <p:nvPicPr>
          <p:cNvPr id="6" name="Picture 2" descr="C:\Users\Provencher.C375\AppData\Local\Microsoft\Windows\Temporary Internet Files\Content.IE5\G2TC04AP\MC900434665[1].wmf"/>
          <p:cNvPicPr>
            <a:picLocks noChangeAspect="1" noChangeArrowheads="1"/>
          </p:cNvPicPr>
          <p:nvPr/>
        </p:nvPicPr>
        <p:blipFill>
          <a:blip r:embed="rId2" cstate="print"/>
          <a:srcRect/>
          <a:stretch>
            <a:fillRect/>
          </a:stretch>
        </p:blipFill>
        <p:spPr bwMode="auto">
          <a:xfrm>
            <a:off x="7819182" y="3810000"/>
            <a:ext cx="1324818" cy="1219200"/>
          </a:xfrm>
          <a:prstGeom prst="rect">
            <a:avLst/>
          </a:prstGeom>
          <a:noFill/>
        </p:spPr>
      </p:pic>
      <p:sp>
        <p:nvSpPr>
          <p:cNvPr id="7" name="TextBox 6"/>
          <p:cNvSpPr txBox="1"/>
          <p:nvPr/>
        </p:nvSpPr>
        <p:spPr>
          <a:xfrm>
            <a:off x="228600" y="5410200"/>
            <a:ext cx="8915400" cy="400110"/>
          </a:xfrm>
          <a:prstGeom prst="rect">
            <a:avLst/>
          </a:prstGeom>
          <a:noFill/>
        </p:spPr>
        <p:txBody>
          <a:bodyPr wrap="square" rtlCol="0">
            <a:spAutoFit/>
          </a:bodyPr>
          <a:lstStyle/>
          <a:p>
            <a:r>
              <a:rPr lang="en-US" sz="2000" dirty="0" smtClean="0"/>
              <a:t>All Conditions met -&gt; Chi Squared distribution -&gt; Chi Squared Test of Independence </a:t>
            </a:r>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400"/>
            <a:ext cx="8229600" cy="914400"/>
          </a:xfrm>
        </p:spPr>
        <p:txBody>
          <a:bodyPr>
            <a:normAutofit fontScale="62500" lnSpcReduction="20000"/>
          </a:bodyPr>
          <a:lstStyle/>
          <a:p>
            <a:r>
              <a:rPr lang="en-US" dirty="0" smtClean="0">
                <a:solidFill>
                  <a:srgbClr val="FF0000"/>
                </a:solidFill>
              </a:rPr>
              <a:t>We reject H</a:t>
            </a:r>
            <a:r>
              <a:rPr lang="en-US" baseline="-25000" dirty="0" smtClean="0">
                <a:solidFill>
                  <a:srgbClr val="FF0000"/>
                </a:solidFill>
              </a:rPr>
              <a:t>o  </a:t>
            </a:r>
            <a:r>
              <a:rPr lang="en-US" dirty="0" smtClean="0">
                <a:solidFill>
                  <a:srgbClr val="FF0000"/>
                </a:solidFill>
              </a:rPr>
              <a:t>because the p-value of .00001 is &lt; alpha= .05.  We have sufficient evidence that there is a relationship between color and sociability. </a:t>
            </a:r>
            <a:r>
              <a:rPr lang="en-US" baseline="-25000" dirty="0" smtClean="0">
                <a:solidFill>
                  <a:srgbClr val="FF0000"/>
                </a:solidFill>
              </a:rPr>
              <a:t>  </a:t>
            </a:r>
          </a:p>
        </p:txBody>
      </p:sp>
      <p:sp>
        <p:nvSpPr>
          <p:cNvPr id="4" name="Title 3"/>
          <p:cNvSpPr txBox="1">
            <a:spLocks noGrp="1"/>
          </p:cNvSpPr>
          <p:nvPr>
            <p:ph type="title"/>
          </p:nvPr>
        </p:nvSpPr>
        <p:spPr>
          <a:xfrm>
            <a:off x="457200" y="120097"/>
            <a:ext cx="8229600" cy="1323439"/>
          </a:xfrm>
          <a:prstGeom prst="rect">
            <a:avLst/>
          </a:prstGeom>
          <a:noFill/>
        </p:spPr>
        <p:txBody>
          <a:bodyPr wrap="square" rtlCol="0">
            <a:spAutoFit/>
          </a:bodyPr>
          <a:lstStyle/>
          <a:p>
            <a:r>
              <a:rPr lang="en-US" sz="4000" dirty="0" smtClean="0"/>
              <a:t>Chi Squared Test of Independence </a:t>
            </a:r>
            <a:br>
              <a:rPr lang="en-US" sz="4000" dirty="0" smtClean="0"/>
            </a:br>
            <a:r>
              <a:rPr lang="en-US" sz="4000" dirty="0" smtClean="0"/>
              <a:t>between Color and Sociability</a:t>
            </a:r>
            <a:endParaRPr lang="en-US" sz="4000" dirty="0"/>
          </a:p>
        </p:txBody>
      </p:sp>
      <p:sp>
        <p:nvSpPr>
          <p:cNvPr id="5" name="Content Placeholder 2"/>
          <p:cNvSpPr txBox="1">
            <a:spLocks/>
          </p:cNvSpPr>
          <p:nvPr/>
        </p:nvSpPr>
        <p:spPr>
          <a:xfrm>
            <a:off x="228600" y="1600200"/>
            <a:ext cx="7848600" cy="1577609"/>
          </a:xfrm>
          <a:prstGeom prst="rect">
            <a:avLst/>
          </a:prstGeom>
        </p:spPr>
        <p:txBody>
          <a:bodyPr vert="horz" lIns="54864" tIns="91440" rtlCol="0">
            <a:normAutofit fontScale="85000" lnSpcReduction="20000"/>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a:t>
            </a:r>
            <a:r>
              <a:rPr kumimoji="0" lang="en-US" sz="3200" b="0" i="0" u="none" strike="noStrike" kern="1200" cap="none" spc="0" normalizeH="0" baseline="-25000" noProof="0" dirty="0" smtClean="0">
                <a:ln>
                  <a:noFill/>
                </a:ln>
                <a:solidFill>
                  <a:schemeClr val="tx1"/>
                </a:solidFill>
                <a:effectLst/>
                <a:uLnTx/>
                <a:uFillTx/>
                <a:latin typeface="+mn-lt"/>
                <a:ea typeface="+mn-ea"/>
                <a:cs typeface="+mn-cs"/>
              </a:rPr>
              <a:t>o: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There is no relationship between color and sociability</a:t>
            </a: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a:t>
            </a:r>
            <a:r>
              <a:rPr kumimoji="0" lang="en-US" sz="3200" b="0" i="0" u="none" strike="noStrike" kern="1200" cap="none" spc="0" normalizeH="0" baseline="-25000" noProof="0" dirty="0" smtClean="0">
                <a:ln>
                  <a:noFill/>
                </a:ln>
                <a:solidFill>
                  <a:schemeClr val="tx1"/>
                </a:solidFill>
                <a:effectLst/>
                <a:uLnTx/>
                <a:uFillTx/>
                <a:latin typeface="+mn-lt"/>
                <a:ea typeface="+mn-ea"/>
                <a:cs typeface="+mn-cs"/>
              </a:rPr>
              <a:t>A: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There is a relationship between color and sociability</a:t>
            </a:r>
            <a:endParaRPr kumimoji="0" lang="en-US" sz="3200" b="0" i="0" u="none" strike="noStrike" kern="1200" cap="none" spc="0" normalizeH="0" baseline="-25000" noProof="0" dirty="0">
              <a:ln>
                <a:noFill/>
              </a:ln>
              <a:solidFill>
                <a:schemeClr val="tx1"/>
              </a:solidFill>
              <a:effectLst/>
              <a:uLnTx/>
              <a:uFillTx/>
              <a:latin typeface="+mn-lt"/>
              <a:ea typeface="+mn-ea"/>
              <a:cs typeface="+mn-cs"/>
            </a:endParaRPr>
          </a:p>
        </p:txBody>
      </p:sp>
      <p:graphicFrame>
        <p:nvGraphicFramePr>
          <p:cNvPr id="5122" name="Object 2"/>
          <p:cNvGraphicFramePr>
            <a:graphicFrameLocks noChangeAspect="1"/>
          </p:cNvGraphicFramePr>
          <p:nvPr/>
        </p:nvGraphicFramePr>
        <p:xfrm>
          <a:off x="-31750" y="3352800"/>
          <a:ext cx="9080500" cy="1111250"/>
        </p:xfrm>
        <a:graphic>
          <a:graphicData uri="http://schemas.openxmlformats.org/presentationml/2006/ole">
            <p:oleObj spid="_x0000_s5122" name="Equation" r:id="rId3" imgW="7315200" imgH="889000" progId="Equation.3">
              <p:embed/>
            </p:oleObj>
          </a:graphicData>
        </a:graphic>
      </p:graphicFrame>
      <p:sp>
        <p:nvSpPr>
          <p:cNvPr id="7" name="TextBox 6"/>
          <p:cNvSpPr txBox="1"/>
          <p:nvPr/>
        </p:nvSpPr>
        <p:spPr>
          <a:xfrm>
            <a:off x="0" y="4800600"/>
            <a:ext cx="3962400" cy="461665"/>
          </a:xfrm>
          <a:prstGeom prst="rect">
            <a:avLst/>
          </a:prstGeom>
          <a:noFill/>
        </p:spPr>
        <p:txBody>
          <a:bodyPr wrap="square" rtlCol="0">
            <a:spAutoFit/>
          </a:bodyPr>
          <a:lstStyle/>
          <a:p>
            <a:r>
              <a:rPr lang="en-US" sz="2400" dirty="0" smtClean="0"/>
              <a:t>P(X</a:t>
            </a:r>
            <a:r>
              <a:rPr lang="en-US" sz="2400" baseline="30000" dirty="0" smtClean="0"/>
              <a:t>2</a:t>
            </a:r>
            <a:r>
              <a:rPr lang="en-US" sz="2400" dirty="0" smtClean="0"/>
              <a:t> &gt;30.86/ </a:t>
            </a:r>
            <a:r>
              <a:rPr lang="en-US" sz="2400" dirty="0" err="1" smtClean="0"/>
              <a:t>df</a:t>
            </a:r>
            <a:r>
              <a:rPr lang="en-US" sz="2400" dirty="0" smtClean="0"/>
              <a:t>= 4) = &lt;.00001 </a:t>
            </a:r>
            <a:endParaRPr lang="en-US" sz="2400" baseline="30000"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vs. Sports</a:t>
            </a:r>
            <a:endParaRPr lang="en-US" dirty="0"/>
          </a:p>
        </p:txBody>
      </p:sp>
      <p:sp>
        <p:nvSpPr>
          <p:cNvPr id="4" name="Content Placeholder 2"/>
          <p:cNvSpPr>
            <a:spLocks noGrp="1"/>
          </p:cNvSpPr>
          <p:nvPr>
            <p:ph idx="1"/>
          </p:nvPr>
        </p:nvSpPr>
        <p:spPr>
          <a:xfrm>
            <a:off x="0" y="1676400"/>
            <a:ext cx="2895600" cy="4953000"/>
          </a:xfrm>
        </p:spPr>
        <p:txBody>
          <a:bodyPr>
            <a:noAutofit/>
          </a:bodyPr>
          <a:lstStyle/>
          <a:p>
            <a:r>
              <a:rPr lang="en-US" sz="1800" dirty="0" smtClean="0"/>
              <a:t>Of all teens:</a:t>
            </a:r>
          </a:p>
          <a:p>
            <a:pPr lvl="1"/>
            <a:r>
              <a:rPr lang="en-US" sz="1600" dirty="0" smtClean="0"/>
              <a:t>21% - Blue</a:t>
            </a:r>
          </a:p>
          <a:p>
            <a:pPr lvl="2"/>
            <a:r>
              <a:rPr lang="en-US" sz="1600" dirty="0" smtClean="0"/>
              <a:t>38.09% No</a:t>
            </a:r>
          </a:p>
          <a:p>
            <a:pPr lvl="2"/>
            <a:r>
              <a:rPr lang="en-US" sz="1600" dirty="0" smtClean="0"/>
              <a:t>61.90% Yes</a:t>
            </a:r>
          </a:p>
          <a:p>
            <a:pPr lvl="1"/>
            <a:r>
              <a:rPr lang="en-US" sz="1600" dirty="0" smtClean="0"/>
              <a:t>14% - Green</a:t>
            </a:r>
          </a:p>
          <a:p>
            <a:pPr lvl="2"/>
            <a:r>
              <a:rPr lang="en-US" sz="1600" dirty="0" smtClean="0"/>
              <a:t>42.86% No</a:t>
            </a:r>
          </a:p>
          <a:p>
            <a:pPr lvl="2"/>
            <a:r>
              <a:rPr lang="en-US" sz="1600" dirty="0" smtClean="0"/>
              <a:t>57.14% Yes</a:t>
            </a:r>
          </a:p>
          <a:p>
            <a:pPr lvl="1"/>
            <a:r>
              <a:rPr lang="en-US" sz="1600" dirty="0" smtClean="0"/>
              <a:t>26% - Purple/ Black</a:t>
            </a:r>
          </a:p>
          <a:p>
            <a:pPr lvl="2"/>
            <a:r>
              <a:rPr lang="en-US" sz="1600" dirty="0" smtClean="0"/>
              <a:t>46.15% No</a:t>
            </a:r>
          </a:p>
          <a:p>
            <a:pPr lvl="2"/>
            <a:r>
              <a:rPr lang="en-US" sz="1600" dirty="0" smtClean="0"/>
              <a:t>53.84% Yes</a:t>
            </a:r>
          </a:p>
          <a:p>
            <a:pPr lvl="1"/>
            <a:r>
              <a:rPr lang="en-US" sz="1600" dirty="0" smtClean="0"/>
              <a:t>25%- Red/ Pink</a:t>
            </a:r>
          </a:p>
          <a:p>
            <a:pPr lvl="2"/>
            <a:r>
              <a:rPr lang="en-US" sz="1600" dirty="0" smtClean="0"/>
              <a:t>52% No</a:t>
            </a:r>
          </a:p>
          <a:p>
            <a:pPr lvl="2"/>
            <a:r>
              <a:rPr lang="en-US" sz="1600" dirty="0" smtClean="0"/>
              <a:t>48% Yes</a:t>
            </a:r>
          </a:p>
          <a:p>
            <a:pPr lvl="1"/>
            <a:r>
              <a:rPr lang="en-US" sz="1600" dirty="0" smtClean="0"/>
              <a:t>14% - Yellow/ Orange</a:t>
            </a:r>
          </a:p>
          <a:p>
            <a:pPr lvl="2"/>
            <a:r>
              <a:rPr lang="en-US" sz="1600" dirty="0" smtClean="0"/>
              <a:t>64.29% No</a:t>
            </a:r>
            <a:br>
              <a:rPr lang="en-US" sz="1600" dirty="0" smtClean="0"/>
            </a:br>
            <a:r>
              <a:rPr lang="en-US" sz="1600" dirty="0" smtClean="0"/>
              <a:t>35.71% yes</a:t>
            </a:r>
          </a:p>
        </p:txBody>
      </p:sp>
      <p:pic>
        <p:nvPicPr>
          <p:cNvPr id="9218" name="Picture 2"/>
          <p:cNvPicPr>
            <a:picLocks noChangeAspect="1" noChangeArrowheads="1"/>
          </p:cNvPicPr>
          <p:nvPr/>
        </p:nvPicPr>
        <p:blipFill>
          <a:blip r:embed="rId2" cstate="print"/>
          <a:srcRect/>
          <a:stretch>
            <a:fillRect/>
          </a:stretch>
        </p:blipFill>
        <p:spPr bwMode="auto">
          <a:xfrm>
            <a:off x="2667000" y="1524000"/>
            <a:ext cx="2895600" cy="41910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cstate="print"/>
          <a:srcRect/>
          <a:stretch>
            <a:fillRect/>
          </a:stretch>
        </p:blipFill>
        <p:spPr bwMode="auto">
          <a:xfrm>
            <a:off x="5562600" y="1676400"/>
            <a:ext cx="3581400" cy="2790825"/>
          </a:xfrm>
          <a:prstGeom prst="rect">
            <a:avLst/>
          </a:prstGeom>
          <a:noFill/>
          <a:ln w="9525">
            <a:noFill/>
            <a:miter lim="800000"/>
            <a:headEnd/>
            <a:tailEnd/>
          </a:ln>
          <a:effectLst/>
        </p:spPr>
      </p:pic>
      <p:sp>
        <p:nvSpPr>
          <p:cNvPr id="7" name="TextBox 6"/>
          <p:cNvSpPr txBox="1"/>
          <p:nvPr/>
        </p:nvSpPr>
        <p:spPr>
          <a:xfrm>
            <a:off x="4724400" y="5638800"/>
            <a:ext cx="4419600" cy="1477328"/>
          </a:xfrm>
          <a:prstGeom prst="rect">
            <a:avLst/>
          </a:prstGeom>
          <a:noFill/>
        </p:spPr>
        <p:txBody>
          <a:bodyPr wrap="square" rtlCol="0">
            <a:spAutoFit/>
          </a:bodyPr>
          <a:lstStyle/>
          <a:p>
            <a:r>
              <a:rPr lang="en-US" dirty="0" smtClean="0">
                <a:solidFill>
                  <a:srgbClr val="FF0000"/>
                </a:solidFill>
              </a:rPr>
              <a:t>When we compared the conditional to the marginal percents, the numbers were similar so Sports and Color are independent on each other.</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vs. Sports</a:t>
            </a:r>
            <a:endParaRPr lang="en-US" dirty="0"/>
          </a:p>
        </p:txBody>
      </p:sp>
      <p:sp>
        <p:nvSpPr>
          <p:cNvPr id="3" name="Content Placeholder 2"/>
          <p:cNvSpPr>
            <a:spLocks noGrp="1"/>
          </p:cNvSpPr>
          <p:nvPr>
            <p:ph idx="1"/>
          </p:nvPr>
        </p:nvSpPr>
        <p:spPr>
          <a:xfrm>
            <a:off x="457200" y="1775191"/>
            <a:ext cx="3276600" cy="4625609"/>
          </a:xfrm>
        </p:spPr>
        <p:txBody>
          <a:bodyPr/>
          <a:lstStyle/>
          <a:p>
            <a:r>
              <a:rPr lang="en-US" dirty="0" smtClean="0"/>
              <a:t>We wanted to see if playing a sport influenced your favorite color</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762000" y="4572000"/>
            <a:ext cx="6706637" cy="1571625"/>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4191000" y="1600200"/>
            <a:ext cx="4019550" cy="28956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 Squared Test of Independence </a:t>
            </a:r>
            <a:br>
              <a:rPr lang="en-US" dirty="0" smtClean="0"/>
            </a:br>
            <a:r>
              <a:rPr lang="en-US" dirty="0" smtClean="0"/>
              <a:t>between Color and Sports</a:t>
            </a:r>
            <a:endParaRPr lang="en-US" dirty="0"/>
          </a:p>
        </p:txBody>
      </p:sp>
      <p:sp>
        <p:nvSpPr>
          <p:cNvPr id="4" name="TextBox 3"/>
          <p:cNvSpPr txBox="1"/>
          <p:nvPr/>
        </p:nvSpPr>
        <p:spPr>
          <a:xfrm>
            <a:off x="381000" y="1752600"/>
            <a:ext cx="3810000" cy="2308324"/>
          </a:xfrm>
          <a:prstGeom prst="rect">
            <a:avLst/>
          </a:prstGeom>
          <a:noFill/>
        </p:spPr>
        <p:txBody>
          <a:bodyPr wrap="square" rtlCol="0">
            <a:spAutoFit/>
          </a:bodyPr>
          <a:lstStyle/>
          <a:p>
            <a:pPr>
              <a:buFont typeface="Wingdings" pitchFamily="2" charset="2"/>
              <a:buChar char="§"/>
            </a:pPr>
            <a:r>
              <a:rPr lang="en-US" sz="3200" u="sng" dirty="0" smtClean="0"/>
              <a:t>State:</a:t>
            </a:r>
            <a:r>
              <a:rPr lang="en-US" u="sng" dirty="0" smtClean="0"/>
              <a:t> </a:t>
            </a:r>
          </a:p>
          <a:p>
            <a:pPr lvl="1">
              <a:buFont typeface="Wingdings" pitchFamily="2" charset="2"/>
              <a:buChar char="§"/>
            </a:pPr>
            <a:r>
              <a:rPr lang="en-US" sz="2800" dirty="0" smtClean="0"/>
              <a:t>Categorical Data</a:t>
            </a:r>
          </a:p>
          <a:p>
            <a:pPr lvl="1">
              <a:buFont typeface="Wingdings" pitchFamily="2" charset="2"/>
              <a:buChar char="§"/>
            </a:pPr>
            <a:r>
              <a:rPr lang="en-US" sz="2800" dirty="0" smtClean="0"/>
              <a:t>SRS</a:t>
            </a:r>
          </a:p>
          <a:p>
            <a:pPr lvl="1">
              <a:buFont typeface="Wingdings" pitchFamily="2" charset="2"/>
              <a:buChar char="§"/>
            </a:pPr>
            <a:r>
              <a:rPr lang="en-US" sz="2800" dirty="0" smtClean="0"/>
              <a:t>All expected cell counts &gt; or = 5</a:t>
            </a:r>
            <a:endParaRPr lang="en-US" sz="2800" dirty="0"/>
          </a:p>
        </p:txBody>
      </p:sp>
      <p:sp>
        <p:nvSpPr>
          <p:cNvPr id="5" name="Content Placeholder 2"/>
          <p:cNvSpPr>
            <a:spLocks noGrp="1"/>
          </p:cNvSpPr>
          <p:nvPr>
            <p:ph idx="1"/>
          </p:nvPr>
        </p:nvSpPr>
        <p:spPr>
          <a:xfrm>
            <a:off x="4495800" y="1752601"/>
            <a:ext cx="4191000" cy="2666999"/>
          </a:xfrm>
        </p:spPr>
        <p:txBody>
          <a:bodyPr/>
          <a:lstStyle/>
          <a:p>
            <a:r>
              <a:rPr lang="en-US" u="sng" dirty="0" smtClean="0"/>
              <a:t>Check:</a:t>
            </a:r>
          </a:p>
          <a:p>
            <a:pPr lvl="1"/>
            <a:r>
              <a:rPr lang="en-US" dirty="0" smtClean="0"/>
              <a:t>Color and Sports are categorical variables</a:t>
            </a:r>
          </a:p>
          <a:p>
            <a:pPr lvl="1"/>
            <a:r>
              <a:rPr lang="en-US" dirty="0" smtClean="0"/>
              <a:t>Stated random</a:t>
            </a:r>
          </a:p>
          <a:p>
            <a:pPr lvl="1"/>
            <a:r>
              <a:rPr lang="en-US" dirty="0" smtClean="0"/>
              <a:t>All cell counts &gt; or = 5 </a:t>
            </a:r>
          </a:p>
        </p:txBody>
      </p:sp>
      <p:pic>
        <p:nvPicPr>
          <p:cNvPr id="6" name="Picture 2" descr="C:\Users\Provencher.C375\AppData\Local\Microsoft\Windows\Temporary Internet Files\Content.IE5\G2TC04AP\MC900434665[1].wmf"/>
          <p:cNvPicPr>
            <a:picLocks noChangeAspect="1" noChangeArrowheads="1"/>
          </p:cNvPicPr>
          <p:nvPr/>
        </p:nvPicPr>
        <p:blipFill>
          <a:blip r:embed="rId2" cstate="print"/>
          <a:srcRect/>
          <a:stretch>
            <a:fillRect/>
          </a:stretch>
        </p:blipFill>
        <p:spPr bwMode="auto">
          <a:xfrm>
            <a:off x="7819182" y="3810000"/>
            <a:ext cx="1324818" cy="1219200"/>
          </a:xfrm>
          <a:prstGeom prst="rect">
            <a:avLst/>
          </a:prstGeom>
          <a:noFill/>
        </p:spPr>
      </p:pic>
      <p:sp>
        <p:nvSpPr>
          <p:cNvPr id="7" name="TextBox 6"/>
          <p:cNvSpPr txBox="1"/>
          <p:nvPr/>
        </p:nvSpPr>
        <p:spPr>
          <a:xfrm>
            <a:off x="228600" y="5410200"/>
            <a:ext cx="8915400" cy="400110"/>
          </a:xfrm>
          <a:prstGeom prst="rect">
            <a:avLst/>
          </a:prstGeom>
          <a:noFill/>
        </p:spPr>
        <p:txBody>
          <a:bodyPr wrap="square" rtlCol="0">
            <a:spAutoFit/>
          </a:bodyPr>
          <a:lstStyle/>
          <a:p>
            <a:r>
              <a:rPr lang="en-US" sz="2000" dirty="0" smtClean="0"/>
              <a:t>All Conditions met -&gt; Chi Squared distribution -&gt; Chi Squared Test of Independence </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Project</a:t>
            </a:r>
            <a:endParaRPr lang="en-US" dirty="0"/>
          </a:p>
        </p:txBody>
      </p:sp>
      <p:sp>
        <p:nvSpPr>
          <p:cNvPr id="3" name="Content Placeholder 2"/>
          <p:cNvSpPr>
            <a:spLocks noGrp="1"/>
          </p:cNvSpPr>
          <p:nvPr>
            <p:ph idx="1"/>
          </p:nvPr>
        </p:nvSpPr>
        <p:spPr/>
        <p:txBody>
          <a:bodyPr>
            <a:normAutofit/>
          </a:bodyPr>
          <a:lstStyle/>
          <a:p>
            <a:r>
              <a:rPr lang="en-US" dirty="0" smtClean="0"/>
              <a:t>We wanted to see if there is a correlation between the meaning behind a person’s favorite color and aspects of a person’s personality.</a:t>
            </a:r>
          </a:p>
          <a:p>
            <a:r>
              <a:rPr lang="en-US" dirty="0" smtClean="0"/>
              <a:t>We also wanted to see if there was a relationship between a person’s favorite color and </a:t>
            </a:r>
            <a:r>
              <a:rPr lang="en-US" b="1" dirty="0" smtClean="0">
                <a:solidFill>
                  <a:srgbClr val="FF0000"/>
                </a:solidFill>
              </a:rPr>
              <a:t>GPA</a:t>
            </a:r>
            <a:r>
              <a:rPr lang="en-US" dirty="0" smtClean="0"/>
              <a:t>, </a:t>
            </a:r>
            <a:r>
              <a:rPr lang="en-US" b="1" dirty="0" smtClean="0">
                <a:solidFill>
                  <a:srgbClr val="FFC000"/>
                </a:solidFill>
              </a:rPr>
              <a:t>SPORTS</a:t>
            </a:r>
            <a:r>
              <a:rPr lang="en-US" dirty="0" smtClean="0"/>
              <a:t>, </a:t>
            </a:r>
            <a:r>
              <a:rPr lang="en-US" b="1" dirty="0" smtClean="0">
                <a:solidFill>
                  <a:srgbClr val="00B050"/>
                </a:solidFill>
              </a:rPr>
              <a:t>BIRTHDAY</a:t>
            </a:r>
            <a:r>
              <a:rPr lang="en-US" dirty="0" smtClean="0"/>
              <a:t>, </a:t>
            </a:r>
            <a:r>
              <a:rPr lang="en-US" b="1" dirty="0" smtClean="0">
                <a:solidFill>
                  <a:schemeClr val="accent5">
                    <a:lumMod val="75000"/>
                  </a:schemeClr>
                </a:solidFill>
              </a:rPr>
              <a:t>AGE</a:t>
            </a:r>
            <a:r>
              <a:rPr lang="en-US" dirty="0" smtClean="0"/>
              <a:t>, and </a:t>
            </a:r>
            <a:r>
              <a:rPr lang="en-US" b="1" dirty="0" smtClean="0">
                <a:solidFill>
                  <a:schemeClr val="accent6">
                    <a:lumMod val="75000"/>
                  </a:schemeClr>
                </a:solidFill>
              </a:rPr>
              <a:t>GENDER</a:t>
            </a: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 Squared Test of Independence </a:t>
            </a:r>
            <a:br>
              <a:rPr lang="en-US" dirty="0" smtClean="0"/>
            </a:br>
            <a:r>
              <a:rPr lang="en-US" dirty="0" smtClean="0"/>
              <a:t>between Color and Sports</a:t>
            </a:r>
            <a:endParaRPr lang="en-US" dirty="0"/>
          </a:p>
        </p:txBody>
      </p:sp>
      <p:sp>
        <p:nvSpPr>
          <p:cNvPr id="4" name="Content Placeholder 2"/>
          <p:cNvSpPr txBox="1">
            <a:spLocks/>
          </p:cNvSpPr>
          <p:nvPr/>
        </p:nvSpPr>
        <p:spPr>
          <a:xfrm>
            <a:off x="228600" y="1600200"/>
            <a:ext cx="7848600" cy="1577609"/>
          </a:xfrm>
          <a:prstGeom prst="rect">
            <a:avLst/>
          </a:prstGeom>
        </p:spPr>
        <p:txBody>
          <a:bodyPr vert="horz" lIns="54864" tIns="91440" rtlCol="0">
            <a:normAutofit fontScale="85000" lnSpcReduction="20000"/>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a:t>
            </a:r>
            <a:r>
              <a:rPr kumimoji="0" lang="en-US" sz="3200" b="0" i="0" u="none" strike="noStrike" kern="1200" cap="none" spc="0" normalizeH="0" baseline="-25000" noProof="0" dirty="0" smtClean="0">
                <a:ln>
                  <a:noFill/>
                </a:ln>
                <a:solidFill>
                  <a:schemeClr val="tx1"/>
                </a:solidFill>
                <a:effectLst/>
                <a:uLnTx/>
                <a:uFillTx/>
                <a:latin typeface="+mn-lt"/>
                <a:ea typeface="+mn-ea"/>
                <a:cs typeface="+mn-cs"/>
              </a:rPr>
              <a:t>o: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There is no relationship between color and sociability</a:t>
            </a:r>
          </a:p>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a:t>
            </a:r>
            <a:r>
              <a:rPr kumimoji="0" lang="en-US" sz="3200" b="0" i="0" u="none" strike="noStrike" kern="1200" cap="none" spc="0" normalizeH="0" baseline="-25000" noProof="0" dirty="0" smtClean="0">
                <a:ln>
                  <a:noFill/>
                </a:ln>
                <a:solidFill>
                  <a:schemeClr val="tx1"/>
                </a:solidFill>
                <a:effectLst/>
                <a:uLnTx/>
                <a:uFillTx/>
                <a:latin typeface="+mn-lt"/>
                <a:ea typeface="+mn-ea"/>
                <a:cs typeface="+mn-cs"/>
              </a:rPr>
              <a:t>A: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There is a relationship between color and sociability</a:t>
            </a:r>
            <a:endParaRPr kumimoji="0" lang="en-US" sz="3200" b="0" i="0" u="none" strike="noStrike" kern="1200" cap="none" spc="0" normalizeH="0" baseline="-25000" noProof="0" dirty="0">
              <a:ln>
                <a:noFill/>
              </a:ln>
              <a:solidFill>
                <a:schemeClr val="tx1"/>
              </a:solidFill>
              <a:effectLst/>
              <a:uLnTx/>
              <a:uFillTx/>
              <a:latin typeface="+mn-lt"/>
              <a:ea typeface="+mn-ea"/>
              <a:cs typeface="+mn-cs"/>
            </a:endParaRPr>
          </a:p>
        </p:txBody>
      </p:sp>
      <p:graphicFrame>
        <p:nvGraphicFramePr>
          <p:cNvPr id="10242" name="Object 2"/>
          <p:cNvGraphicFramePr>
            <a:graphicFrameLocks noChangeAspect="1"/>
          </p:cNvGraphicFramePr>
          <p:nvPr/>
        </p:nvGraphicFramePr>
        <p:xfrm>
          <a:off x="47625" y="3352800"/>
          <a:ext cx="8921750" cy="1111250"/>
        </p:xfrm>
        <a:graphic>
          <a:graphicData uri="http://schemas.openxmlformats.org/presentationml/2006/ole">
            <p:oleObj spid="_x0000_s10242" name="Equation" r:id="rId3" imgW="7315200" imgH="914400" progId="Equation.3">
              <p:embed/>
            </p:oleObj>
          </a:graphicData>
        </a:graphic>
      </p:graphicFrame>
      <p:sp>
        <p:nvSpPr>
          <p:cNvPr id="6" name="TextBox 5"/>
          <p:cNvSpPr txBox="1"/>
          <p:nvPr/>
        </p:nvSpPr>
        <p:spPr>
          <a:xfrm>
            <a:off x="0" y="4648200"/>
            <a:ext cx="3962400" cy="461665"/>
          </a:xfrm>
          <a:prstGeom prst="rect">
            <a:avLst/>
          </a:prstGeom>
          <a:noFill/>
        </p:spPr>
        <p:txBody>
          <a:bodyPr wrap="square" rtlCol="0">
            <a:spAutoFit/>
          </a:bodyPr>
          <a:lstStyle/>
          <a:p>
            <a:r>
              <a:rPr lang="en-US" sz="2400" dirty="0" smtClean="0"/>
              <a:t>P(X</a:t>
            </a:r>
            <a:r>
              <a:rPr lang="en-US" sz="2400" baseline="30000" dirty="0" smtClean="0"/>
              <a:t>2</a:t>
            </a:r>
            <a:r>
              <a:rPr lang="en-US" sz="2400" dirty="0" smtClean="0"/>
              <a:t> &gt;2.657/ </a:t>
            </a:r>
            <a:r>
              <a:rPr lang="en-US" sz="2400" dirty="0" err="1" smtClean="0"/>
              <a:t>df</a:t>
            </a:r>
            <a:r>
              <a:rPr lang="en-US" sz="2400" dirty="0" smtClean="0"/>
              <a:t>= 4) = .62</a:t>
            </a:r>
            <a:endParaRPr lang="en-US" sz="2400" baseline="30000" dirty="0"/>
          </a:p>
        </p:txBody>
      </p:sp>
      <p:sp>
        <p:nvSpPr>
          <p:cNvPr id="7" name="Content Placeholder 2"/>
          <p:cNvSpPr>
            <a:spLocks noGrp="1"/>
          </p:cNvSpPr>
          <p:nvPr>
            <p:ph idx="1"/>
          </p:nvPr>
        </p:nvSpPr>
        <p:spPr>
          <a:xfrm>
            <a:off x="457200" y="5181600"/>
            <a:ext cx="8229600" cy="1219200"/>
          </a:xfrm>
        </p:spPr>
        <p:txBody>
          <a:bodyPr>
            <a:normAutofit fontScale="85000" lnSpcReduction="20000"/>
          </a:bodyPr>
          <a:lstStyle/>
          <a:p>
            <a:r>
              <a:rPr lang="en-US" dirty="0" smtClean="0">
                <a:solidFill>
                  <a:srgbClr val="FF0000"/>
                </a:solidFill>
              </a:rPr>
              <a:t>We fail to reject H</a:t>
            </a:r>
            <a:r>
              <a:rPr lang="en-US" baseline="-25000" dirty="0" smtClean="0">
                <a:solidFill>
                  <a:srgbClr val="FF0000"/>
                </a:solidFill>
              </a:rPr>
              <a:t>o  </a:t>
            </a:r>
            <a:r>
              <a:rPr lang="en-US" dirty="0" smtClean="0">
                <a:solidFill>
                  <a:srgbClr val="FF0000"/>
                </a:solidFill>
              </a:rPr>
              <a:t>because the p-value of .62 is &gt; alpha= .05.  We have sufficient evidence that there is not a relationship between color and sociability. </a:t>
            </a:r>
            <a:r>
              <a:rPr lang="en-US" baseline="-25000" dirty="0" smtClean="0">
                <a:solidFill>
                  <a:srgbClr val="FF0000"/>
                </a:solidFill>
              </a:rPr>
              <a:t>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GPA</a:t>
            </a:r>
            <a:endParaRPr lang="en-US" dirty="0"/>
          </a:p>
        </p:txBody>
      </p:sp>
      <p:sp>
        <p:nvSpPr>
          <p:cNvPr id="3" name="Content Placeholder 2"/>
          <p:cNvSpPr>
            <a:spLocks noGrp="1"/>
          </p:cNvSpPr>
          <p:nvPr>
            <p:ph idx="1"/>
          </p:nvPr>
        </p:nvSpPr>
        <p:spPr>
          <a:xfrm>
            <a:off x="228600" y="2667000"/>
            <a:ext cx="4038600" cy="2415809"/>
          </a:xfrm>
        </p:spPr>
        <p:txBody>
          <a:bodyPr>
            <a:normAutofit/>
          </a:bodyPr>
          <a:lstStyle/>
          <a:p>
            <a:r>
              <a:rPr lang="en-US" dirty="0" smtClean="0">
                <a:solidFill>
                  <a:srgbClr val="FF0066"/>
                </a:solidFill>
              </a:rPr>
              <a:t>Shape</a:t>
            </a:r>
            <a:r>
              <a:rPr lang="en-US" dirty="0" smtClean="0"/>
              <a:t>: </a:t>
            </a:r>
            <a:r>
              <a:rPr lang="en-US" dirty="0" err="1" smtClean="0"/>
              <a:t>Unimodal</a:t>
            </a:r>
            <a:r>
              <a:rPr lang="en-US" dirty="0" smtClean="0"/>
              <a:t>, left skewed</a:t>
            </a:r>
          </a:p>
          <a:p>
            <a:r>
              <a:rPr lang="en-US" dirty="0" smtClean="0">
                <a:solidFill>
                  <a:srgbClr val="FF6600"/>
                </a:solidFill>
              </a:rPr>
              <a:t>Center</a:t>
            </a:r>
            <a:r>
              <a:rPr lang="en-US" dirty="0" smtClean="0"/>
              <a:t>: Median </a:t>
            </a:r>
            <a:r>
              <a:rPr lang="en-US" b="1" dirty="0" smtClean="0"/>
              <a:t>3.8</a:t>
            </a:r>
            <a:endParaRPr lang="en-US" dirty="0" smtClean="0"/>
          </a:p>
          <a:p>
            <a:r>
              <a:rPr lang="en-US" dirty="0" smtClean="0">
                <a:solidFill>
                  <a:srgbClr val="00B0F0"/>
                </a:solidFill>
              </a:rPr>
              <a:t>Spread</a:t>
            </a:r>
            <a:r>
              <a:rPr lang="en-US" dirty="0" smtClean="0"/>
              <a:t>: IQR </a:t>
            </a:r>
            <a:r>
              <a:rPr lang="en-US" b="1" dirty="0" smtClean="0"/>
              <a:t>.35</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4114800" y="2286000"/>
            <a:ext cx="4595802" cy="31242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Sample T-Test on GPA</a:t>
            </a:r>
            <a:endParaRPr lang="en-US" dirty="0"/>
          </a:p>
        </p:txBody>
      </p:sp>
      <p:sp>
        <p:nvSpPr>
          <p:cNvPr id="3" name="Content Placeholder 2"/>
          <p:cNvSpPr>
            <a:spLocks noGrp="1"/>
          </p:cNvSpPr>
          <p:nvPr>
            <p:ph idx="1"/>
          </p:nvPr>
        </p:nvSpPr>
        <p:spPr>
          <a:xfrm>
            <a:off x="457200" y="1775191"/>
            <a:ext cx="4267200" cy="3406409"/>
          </a:xfrm>
        </p:spPr>
        <p:txBody>
          <a:bodyPr>
            <a:normAutofit/>
          </a:bodyPr>
          <a:lstStyle/>
          <a:p>
            <a:r>
              <a:rPr lang="en-US" b="1" dirty="0" smtClean="0">
                <a:solidFill>
                  <a:srgbClr val="FF6600"/>
                </a:solidFill>
              </a:rPr>
              <a:t>STATE</a:t>
            </a:r>
          </a:p>
          <a:p>
            <a:pPr lvl="1"/>
            <a:r>
              <a:rPr lang="en-US" dirty="0" smtClean="0"/>
              <a:t>SRS</a:t>
            </a:r>
          </a:p>
          <a:p>
            <a:pPr lvl="1"/>
            <a:r>
              <a:rPr lang="en-US" dirty="0" smtClean="0"/>
              <a:t>Pop </a:t>
            </a:r>
            <a:r>
              <a:rPr lang="en-US" u="sng" dirty="0" smtClean="0"/>
              <a:t>&gt;</a:t>
            </a:r>
            <a:r>
              <a:rPr lang="en-US" dirty="0" smtClean="0"/>
              <a:t> 10n</a:t>
            </a:r>
          </a:p>
          <a:p>
            <a:pPr lvl="1"/>
            <a:r>
              <a:rPr lang="en-US" dirty="0" smtClean="0"/>
              <a:t>Normal population or n </a:t>
            </a:r>
            <a:r>
              <a:rPr lang="en-US" u="sng" dirty="0" smtClean="0"/>
              <a:t>&gt;</a:t>
            </a:r>
            <a:r>
              <a:rPr lang="en-US" dirty="0" smtClean="0"/>
              <a:t> 30</a:t>
            </a:r>
            <a:endParaRPr lang="en-US" dirty="0"/>
          </a:p>
        </p:txBody>
      </p:sp>
      <p:sp>
        <p:nvSpPr>
          <p:cNvPr id="4" name="Content Placeholder 2"/>
          <p:cNvSpPr txBox="1">
            <a:spLocks/>
          </p:cNvSpPr>
          <p:nvPr/>
        </p:nvSpPr>
        <p:spPr>
          <a:xfrm>
            <a:off x="4419600" y="1676400"/>
            <a:ext cx="4343400" cy="2971800"/>
          </a:xfrm>
          <a:prstGeom prst="rect">
            <a:avLst/>
          </a:prstGeom>
        </p:spPr>
        <p:txBody>
          <a:bodyPr vert="horz" lIns="54864" tIns="91440" rtlCol="0">
            <a:normAutofit/>
          </a:bodyPr>
          <a:lstStyle/>
          <a:p>
            <a:pPr marL="438912" marR="0" lvl="0" indent="-320040" algn="l" defTabSz="914400" rtl="0" eaLnBrk="1" fontAlgn="auto" latinLnBrk="0" hangingPunct="1">
              <a:lnSpc>
                <a:spcPct val="100000"/>
              </a:lnSpc>
              <a:spcBef>
                <a:spcPts val="0"/>
              </a:spcBef>
              <a:spcAft>
                <a:spcPts val="0"/>
              </a:spcAft>
              <a:buClr>
                <a:schemeClr val="accent1"/>
              </a:buClr>
              <a:buSzPct val="80000"/>
              <a:buFont typeface="Wingdings 2"/>
              <a:buChar char=""/>
              <a:tabLst/>
              <a:defRPr/>
            </a:pPr>
            <a:r>
              <a:rPr lang="en-US" sz="3200" b="1" dirty="0" smtClean="0">
                <a:solidFill>
                  <a:srgbClr val="FF6600"/>
                </a:solidFill>
              </a:rPr>
              <a:t>CHECK</a:t>
            </a:r>
          </a:p>
          <a:p>
            <a:pPr marL="896112" lvl="1" indent="-320040">
              <a:buClr>
                <a:schemeClr val="accent1"/>
              </a:buClr>
              <a:buSzPct val="80000"/>
              <a:buFont typeface="Wingdings 2"/>
              <a:buChar char=""/>
            </a:pPr>
            <a:r>
              <a:rPr lang="en-US" sz="2800" dirty="0" smtClean="0"/>
              <a:t>Assumed</a:t>
            </a:r>
          </a:p>
          <a:p>
            <a:pPr marL="896112" lvl="1" indent="-320040">
              <a:buClr>
                <a:schemeClr val="accent1"/>
              </a:buClr>
              <a:buSzPct val="80000"/>
              <a:buFont typeface="Wingdings 2"/>
              <a:buChar cha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Population of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Highschool</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students </a:t>
            </a:r>
            <a:r>
              <a:rPr kumimoji="0" lang="en-US" sz="2800" b="0" i="0" u="sng" strike="noStrike" kern="1200" cap="none" spc="0" normalizeH="0" baseline="0" noProof="0" dirty="0" smtClean="0">
                <a:ln>
                  <a:noFill/>
                </a:ln>
                <a:solidFill>
                  <a:schemeClr val="tx1"/>
                </a:solidFill>
                <a:effectLst/>
                <a:uLnTx/>
                <a:uFillTx/>
                <a:latin typeface="+mn-lt"/>
                <a:ea typeface="+mn-ea"/>
                <a:cs typeface="+mn-cs"/>
              </a:rPr>
              <a:t>&gt;</a:t>
            </a:r>
            <a:r>
              <a:rPr kumimoji="0" lang="en-US" sz="2800" b="0" i="0" strike="noStrike" kern="1200" cap="none" spc="0" normalizeH="0" noProof="0" dirty="0" smtClean="0">
                <a:ln>
                  <a:noFill/>
                </a:ln>
                <a:solidFill>
                  <a:schemeClr val="tx1"/>
                </a:solidFill>
                <a:effectLst/>
                <a:uLnTx/>
                <a:uFillTx/>
                <a:latin typeface="+mn-lt"/>
                <a:ea typeface="+mn-ea"/>
                <a:cs typeface="+mn-cs"/>
              </a:rPr>
              <a:t> 1000</a:t>
            </a:r>
          </a:p>
          <a:p>
            <a:pPr marL="896112" lvl="1" indent="-320040">
              <a:buClr>
                <a:schemeClr val="accent1"/>
              </a:buClr>
              <a:buSzPct val="80000"/>
              <a:buFont typeface="Wingdings 2"/>
              <a:buChar char=""/>
            </a:pPr>
            <a:r>
              <a:rPr lang="en-US" sz="2800" baseline="0" dirty="0" smtClean="0"/>
              <a:t>100</a:t>
            </a:r>
            <a:r>
              <a:rPr lang="en-US" sz="2800" dirty="0" smtClean="0"/>
              <a:t> </a:t>
            </a:r>
            <a:r>
              <a:rPr lang="en-US" sz="2800" u="sng" dirty="0" smtClean="0"/>
              <a:t>&gt;</a:t>
            </a:r>
            <a:r>
              <a:rPr lang="en-US" sz="2800" dirty="0" smtClean="0"/>
              <a:t> 30</a:t>
            </a:r>
            <a:r>
              <a:rPr kumimoji="0" lang="en-US" sz="2800" b="0" i="0" strike="noStrike" kern="1200" cap="none" spc="0" normalizeH="0" baseline="0" noProof="0" dirty="0" smtClean="0">
                <a:ln>
                  <a:noFill/>
                </a:ln>
                <a:solidFill>
                  <a:schemeClr val="tx1"/>
                </a:solidFill>
                <a:effectLst/>
                <a:uLnTx/>
                <a:uFillTx/>
                <a:latin typeface="+mn-lt"/>
                <a:ea typeface="+mn-ea"/>
                <a:cs typeface="+mn-cs"/>
              </a:rPr>
              <a:t> </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76200" y="5257800"/>
            <a:ext cx="8991600" cy="1200329"/>
          </a:xfrm>
          <a:prstGeom prst="rect">
            <a:avLst/>
          </a:prstGeom>
          <a:noFill/>
        </p:spPr>
        <p:txBody>
          <a:bodyPr wrap="square" rtlCol="0">
            <a:spAutoFit/>
          </a:bodyPr>
          <a:lstStyle/>
          <a:p>
            <a:pPr algn="ctr"/>
            <a:r>
              <a:rPr lang="en-US" sz="3600" dirty="0" smtClean="0">
                <a:solidFill>
                  <a:srgbClr val="FF0000"/>
                </a:solidFill>
              </a:rPr>
              <a:t>All conditions met – Student’s T distribution – 1 Sample T Test</a:t>
            </a:r>
            <a:endParaRPr lang="en-US" sz="3600" dirty="0">
              <a:solidFill>
                <a:srgbClr val="FF0000"/>
              </a:solidFill>
            </a:endParaRPr>
          </a:p>
        </p:txBody>
      </p:sp>
      <p:pic>
        <p:nvPicPr>
          <p:cNvPr id="6" name="Picture 2" descr="C:\Users\Provencher.C375\AppData\Local\Microsoft\Windows\Temporary Internet Files\Content.IE5\G2TC04AP\MC900434665[1].wmf"/>
          <p:cNvPicPr>
            <a:picLocks noChangeAspect="1" noChangeArrowheads="1"/>
          </p:cNvPicPr>
          <p:nvPr/>
        </p:nvPicPr>
        <p:blipFill>
          <a:blip r:embed="rId2" cstate="print"/>
          <a:srcRect/>
          <a:stretch>
            <a:fillRect/>
          </a:stretch>
        </p:blipFill>
        <p:spPr bwMode="auto">
          <a:xfrm>
            <a:off x="6858000" y="3505200"/>
            <a:ext cx="1324818" cy="12192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Sample T-Test on GPA</a:t>
            </a:r>
            <a:endParaRPr lang="en-US" dirty="0"/>
          </a:p>
        </p:txBody>
      </p:sp>
      <p:graphicFrame>
        <p:nvGraphicFramePr>
          <p:cNvPr id="11267" name="Object 3"/>
          <p:cNvGraphicFramePr>
            <a:graphicFrameLocks noChangeAspect="1"/>
          </p:cNvGraphicFramePr>
          <p:nvPr/>
        </p:nvGraphicFramePr>
        <p:xfrm>
          <a:off x="3886200" y="1600200"/>
          <a:ext cx="1676400" cy="1711672"/>
        </p:xfrm>
        <a:graphic>
          <a:graphicData uri="http://schemas.openxmlformats.org/presentationml/2006/ole">
            <p:oleObj spid="_x0000_s11267" name="Equation" r:id="rId3" imgW="7315200" imgH="7467600" progId="">
              <p:embed/>
            </p:oleObj>
          </a:graphicData>
        </a:graphic>
      </p:graphicFrame>
      <p:sp>
        <p:nvSpPr>
          <p:cNvPr id="6" name="TextBox 5"/>
          <p:cNvSpPr txBox="1"/>
          <p:nvPr/>
        </p:nvSpPr>
        <p:spPr>
          <a:xfrm>
            <a:off x="5638800" y="1905000"/>
            <a:ext cx="1371600" cy="461665"/>
          </a:xfrm>
          <a:prstGeom prst="rect">
            <a:avLst/>
          </a:prstGeom>
          <a:noFill/>
        </p:spPr>
        <p:txBody>
          <a:bodyPr wrap="square" rtlCol="0">
            <a:spAutoFit/>
          </a:bodyPr>
          <a:lstStyle/>
          <a:p>
            <a:r>
              <a:rPr lang="en-US" sz="2400" dirty="0" smtClean="0"/>
              <a:t>= 9.471 </a:t>
            </a:r>
            <a:endParaRPr lang="en-US" sz="2400" dirty="0"/>
          </a:p>
        </p:txBody>
      </p:sp>
      <p:graphicFrame>
        <p:nvGraphicFramePr>
          <p:cNvPr id="11268" name="Object 4"/>
          <p:cNvGraphicFramePr>
            <a:graphicFrameLocks noChangeAspect="1"/>
          </p:cNvGraphicFramePr>
          <p:nvPr/>
        </p:nvGraphicFramePr>
        <p:xfrm>
          <a:off x="242888" y="1447800"/>
          <a:ext cx="2640012" cy="1397000"/>
        </p:xfrm>
        <a:graphic>
          <a:graphicData uri="http://schemas.openxmlformats.org/presentationml/2006/ole">
            <p:oleObj spid="_x0000_s11268" name="Equation" r:id="rId4" imgW="7315200" imgH="3873500" progId="Equation.3">
              <p:embed/>
            </p:oleObj>
          </a:graphicData>
        </a:graphic>
      </p:graphicFrame>
      <p:sp>
        <p:nvSpPr>
          <p:cNvPr id="8" name="TextBox 7"/>
          <p:cNvSpPr txBox="1"/>
          <p:nvPr/>
        </p:nvSpPr>
        <p:spPr>
          <a:xfrm>
            <a:off x="0" y="3657600"/>
            <a:ext cx="4648200" cy="461665"/>
          </a:xfrm>
          <a:prstGeom prst="rect">
            <a:avLst/>
          </a:prstGeom>
          <a:noFill/>
        </p:spPr>
        <p:txBody>
          <a:bodyPr wrap="square" rtlCol="0">
            <a:spAutoFit/>
          </a:bodyPr>
          <a:lstStyle/>
          <a:p>
            <a:r>
              <a:rPr lang="en-US" sz="2400" dirty="0" smtClean="0"/>
              <a:t>P(t </a:t>
            </a:r>
            <a:r>
              <a:rPr lang="en-US" dirty="0" smtClean="0"/>
              <a:t>not</a:t>
            </a:r>
            <a:r>
              <a:rPr lang="en-US" sz="2400" dirty="0" smtClean="0"/>
              <a:t>=9.471/ </a:t>
            </a:r>
            <a:r>
              <a:rPr lang="en-US" sz="2400" dirty="0" err="1" smtClean="0"/>
              <a:t>df</a:t>
            </a:r>
            <a:r>
              <a:rPr lang="en-US" sz="2400" dirty="0" smtClean="0"/>
              <a:t>= 99) = &lt;.00001</a:t>
            </a:r>
            <a:endParaRPr lang="en-US" sz="2400" baseline="30000" dirty="0"/>
          </a:p>
        </p:txBody>
      </p:sp>
      <p:sp>
        <p:nvSpPr>
          <p:cNvPr id="9" name="Content Placeholder 2"/>
          <p:cNvSpPr>
            <a:spLocks noGrp="1"/>
          </p:cNvSpPr>
          <p:nvPr>
            <p:ph idx="1"/>
          </p:nvPr>
        </p:nvSpPr>
        <p:spPr>
          <a:xfrm>
            <a:off x="457200" y="5181600"/>
            <a:ext cx="8229600" cy="1219200"/>
          </a:xfrm>
        </p:spPr>
        <p:txBody>
          <a:bodyPr>
            <a:normAutofit fontScale="85000" lnSpcReduction="20000"/>
          </a:bodyPr>
          <a:lstStyle/>
          <a:p>
            <a:r>
              <a:rPr lang="en-US" dirty="0" smtClean="0">
                <a:solidFill>
                  <a:srgbClr val="FF0000"/>
                </a:solidFill>
              </a:rPr>
              <a:t>We reject H</a:t>
            </a:r>
            <a:r>
              <a:rPr lang="en-US" baseline="-25000" dirty="0" smtClean="0">
                <a:solidFill>
                  <a:srgbClr val="FF0000"/>
                </a:solidFill>
              </a:rPr>
              <a:t>o  </a:t>
            </a:r>
            <a:r>
              <a:rPr lang="en-US" dirty="0" smtClean="0">
                <a:solidFill>
                  <a:srgbClr val="FF0000"/>
                </a:solidFill>
              </a:rPr>
              <a:t>because the p-value of .00001 is &lt; alpha= .05.  We have sufficient evidence that the mean GPA of high school students is not equal to 3.27.  </a:t>
            </a:r>
            <a:r>
              <a:rPr lang="en-US" baseline="-25000" dirty="0" smtClean="0">
                <a:solidFill>
                  <a:srgbClr val="FF0000"/>
                </a:solidFill>
              </a:rPr>
              <a:t>  </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Findings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After analyzing our data and conducting our tests… we concluded that … </a:t>
            </a:r>
          </a:p>
          <a:p>
            <a:pPr lvl="1"/>
            <a:r>
              <a:rPr lang="en-US" dirty="0" smtClean="0"/>
              <a:t>Female teenagers are more likely to favor the colors: Purple/ Black, Red/ Pink and Yellow/ Orange</a:t>
            </a:r>
          </a:p>
          <a:p>
            <a:pPr lvl="1"/>
            <a:r>
              <a:rPr lang="en-US" dirty="0" smtClean="0"/>
              <a:t>Male teenagers favor the color Green</a:t>
            </a:r>
          </a:p>
          <a:p>
            <a:pPr lvl="1"/>
            <a:r>
              <a:rPr lang="en-US" dirty="0" smtClean="0"/>
              <a:t>And the color blue was equally favored between females and males</a:t>
            </a:r>
          </a:p>
          <a:p>
            <a:pPr lvl="1"/>
            <a:r>
              <a:rPr lang="en-US" dirty="0" smtClean="0"/>
              <a:t>Therefore, color is Dependent on Gender</a:t>
            </a:r>
          </a:p>
          <a:p>
            <a:pPr lvl="1"/>
            <a:r>
              <a:rPr lang="en-US" dirty="0" smtClean="0"/>
              <a:t>Color is dependent on Sociability</a:t>
            </a:r>
          </a:p>
          <a:p>
            <a:pPr lvl="1"/>
            <a:r>
              <a:rPr lang="en-US" dirty="0" smtClean="0"/>
              <a:t>But Color is independent of if they play a sport</a:t>
            </a:r>
          </a:p>
          <a:p>
            <a:pPr lvl="1">
              <a:buNone/>
            </a:pPr>
            <a:endParaRPr lang="en-US" dirty="0" smtClean="0"/>
          </a:p>
          <a:p>
            <a:endParaRPr lang="en-US" dirty="0" smtClean="0"/>
          </a:p>
          <a:p>
            <a:pPr lvl="1"/>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Error</a:t>
            </a:r>
            <a:endParaRPr lang="en-US" dirty="0"/>
          </a:p>
        </p:txBody>
      </p:sp>
      <p:sp>
        <p:nvSpPr>
          <p:cNvPr id="3" name="Content Placeholder 2"/>
          <p:cNvSpPr>
            <a:spLocks noGrp="1"/>
          </p:cNvSpPr>
          <p:nvPr>
            <p:ph idx="1"/>
          </p:nvPr>
        </p:nvSpPr>
        <p:spPr/>
        <p:txBody>
          <a:bodyPr/>
          <a:lstStyle/>
          <a:p>
            <a:r>
              <a:rPr lang="en-US" dirty="0" smtClean="0"/>
              <a:t>We posted our survey on different college groups on facebook.  We could have posted it on other websites as well to get a greater sample</a:t>
            </a:r>
          </a:p>
          <a:p>
            <a:r>
              <a:rPr lang="en-US" dirty="0" smtClean="0"/>
              <a:t>We had to group some of the favored colors to satisfy conditions</a:t>
            </a:r>
          </a:p>
          <a:p>
            <a:r>
              <a:rPr lang="en-US" dirty="0" smtClean="0"/>
              <a:t>We had 64 females and 34 males, it would have been better if we had more male subjects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Our results matched our predictions that Color would be dependent on Gender and we were surprised to find that Color was also dependent on your Sociability.  It is possible that more outgoing people pick brighter colors? </a:t>
            </a:r>
          </a:p>
          <a:p>
            <a:r>
              <a:rPr lang="en-US" dirty="0" smtClean="0"/>
              <a:t>We had also predicted that Sports would not have an association with color</a:t>
            </a:r>
          </a:p>
          <a:p>
            <a:r>
              <a:rPr lang="en-US" dirty="0" smtClean="0"/>
              <a:t>We were also hoping to relate Zodiac signs to color, but we couldn’t make the conditions check out </a:t>
            </a:r>
            <a:r>
              <a:rPr lang="en-US" dirty="0" smtClean="0">
                <a:sym typeface="Wingdings" pitchFamily="2" charset="2"/>
              </a:rPr>
              <a:t> it would have been better if we had a </a:t>
            </a:r>
            <a:r>
              <a:rPr lang="en-US" smtClean="0">
                <a:sym typeface="Wingdings" pitchFamily="2" charset="2"/>
              </a:rPr>
              <a:t>larger sample.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normAutofit lnSpcReduction="10000"/>
          </a:bodyPr>
          <a:lstStyle/>
          <a:p>
            <a:r>
              <a:rPr lang="en-US" dirty="0" smtClean="0"/>
              <a:t>To collect data we made a personality survey on </a:t>
            </a:r>
            <a:r>
              <a:rPr lang="en-US" dirty="0" smtClean="0">
                <a:hlinkClick r:id="rId2"/>
              </a:rPr>
              <a:t>www.surveymonkey.com</a:t>
            </a:r>
            <a:endParaRPr lang="en-US" dirty="0" smtClean="0"/>
          </a:p>
          <a:p>
            <a:pPr lvl="1"/>
            <a:r>
              <a:rPr lang="en-US" dirty="0" smtClean="0"/>
              <a:t>This survey asked the survey takers gender, age, birthday, GPA, whether or not they play a sport, whether they are quiet or outgoing, how willing they are to put others before themselves (scale of 1-4, 1 being least likely), and to pick three personality attributes</a:t>
            </a:r>
          </a:p>
          <a:p>
            <a:r>
              <a:rPr lang="en-US" dirty="0" smtClean="0"/>
              <a:t>This survey was posted on </a:t>
            </a:r>
            <a:r>
              <a:rPr lang="en-US" dirty="0" smtClean="0">
                <a:hlinkClick r:id="rId3"/>
              </a:rPr>
              <a:t>www.facebook.com</a:t>
            </a:r>
            <a:r>
              <a:rPr lang="en-US" dirty="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a:xfrm>
            <a:off x="457200" y="1775191"/>
            <a:ext cx="8229600" cy="4168409"/>
          </a:xfrm>
        </p:spPr>
        <p:txBody>
          <a:bodyPr>
            <a:normAutofit fontScale="92500" lnSpcReduction="20000"/>
          </a:bodyPr>
          <a:lstStyle/>
          <a:p>
            <a:r>
              <a:rPr lang="en-US" dirty="0" smtClean="0"/>
              <a:t>We had 202 subjects respond to our survey, and after collecting all of our data, we randomly selected one data set using a random number generator on a calculator and used every other one after that.</a:t>
            </a:r>
          </a:p>
          <a:p>
            <a:r>
              <a:rPr lang="en-US" dirty="0" smtClean="0"/>
              <a:t>To get the conditions of our tests to work, we combined certain categories. (Orange-Yellow, Pink-Red, Black-Purple)</a:t>
            </a:r>
          </a:p>
          <a:p>
            <a:r>
              <a:rPr lang="en-US" dirty="0" smtClean="0"/>
              <a:t>Then we chose to conduct 3 Chi Squared tests and 1 t-test that worked with our data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Intervals</a:t>
            </a:r>
            <a:endParaRPr lang="en-US" dirty="0"/>
          </a:p>
        </p:txBody>
      </p:sp>
      <p:sp>
        <p:nvSpPr>
          <p:cNvPr id="3" name="Content Placeholder 2"/>
          <p:cNvSpPr>
            <a:spLocks noGrp="1"/>
          </p:cNvSpPr>
          <p:nvPr>
            <p:ph idx="1"/>
          </p:nvPr>
        </p:nvSpPr>
        <p:spPr/>
        <p:txBody>
          <a:bodyPr>
            <a:normAutofit/>
          </a:bodyPr>
          <a:lstStyle/>
          <a:p>
            <a:r>
              <a:rPr lang="en-US" sz="3600" dirty="0" smtClean="0"/>
              <a:t> Chi Squared Test of Independence (3 times)</a:t>
            </a:r>
          </a:p>
          <a:p>
            <a:pPr lvl="1"/>
            <a:r>
              <a:rPr lang="en-US" sz="3200" dirty="0" smtClean="0">
                <a:solidFill>
                  <a:schemeClr val="tx1">
                    <a:lumMod val="75000"/>
                    <a:lumOff val="25000"/>
                  </a:schemeClr>
                </a:solidFill>
              </a:rPr>
              <a:t>Gender vs. Color</a:t>
            </a:r>
          </a:p>
          <a:p>
            <a:pPr lvl="1"/>
            <a:r>
              <a:rPr lang="en-US" sz="3200" dirty="0" smtClean="0">
                <a:solidFill>
                  <a:schemeClr val="tx1">
                    <a:lumMod val="75000"/>
                    <a:lumOff val="25000"/>
                  </a:schemeClr>
                </a:solidFill>
              </a:rPr>
              <a:t>Sociability vs. Color</a:t>
            </a:r>
          </a:p>
          <a:p>
            <a:pPr lvl="1"/>
            <a:r>
              <a:rPr lang="en-US" sz="3200" dirty="0" smtClean="0">
                <a:solidFill>
                  <a:schemeClr val="tx1">
                    <a:lumMod val="75000"/>
                    <a:lumOff val="25000"/>
                  </a:schemeClr>
                </a:solidFill>
              </a:rPr>
              <a:t>Sports vs. Color</a:t>
            </a:r>
          </a:p>
          <a:p>
            <a:r>
              <a:rPr lang="en-US" sz="3600" dirty="0" smtClean="0"/>
              <a:t>1 Sample t-Test</a:t>
            </a:r>
          </a:p>
          <a:p>
            <a:pPr lvl="1"/>
            <a:r>
              <a:rPr lang="en-US" sz="3200" dirty="0" smtClean="0">
                <a:solidFill>
                  <a:schemeClr val="tx1">
                    <a:lumMod val="75000"/>
                    <a:lumOff val="25000"/>
                  </a:schemeClr>
                </a:solidFill>
              </a:rPr>
              <a:t>GPA</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Meaning</a:t>
            </a:r>
            <a:endParaRPr lang="en-US" dirty="0"/>
          </a:p>
        </p:txBody>
      </p:sp>
      <p:sp>
        <p:nvSpPr>
          <p:cNvPr id="3" name="Content Placeholder 2"/>
          <p:cNvSpPr>
            <a:spLocks noGrp="1"/>
          </p:cNvSpPr>
          <p:nvPr>
            <p:ph idx="1"/>
          </p:nvPr>
        </p:nvSpPr>
        <p:spPr/>
        <p:txBody>
          <a:bodyPr/>
          <a:lstStyle/>
          <a:p>
            <a:r>
              <a:rPr lang="en-US" dirty="0" smtClean="0"/>
              <a:t>Color meaning or color symbolism  is the use of color to represent traditional, cultural, or religious ideas, concepts or feelings 0r to evoke physical reactions. </a:t>
            </a:r>
          </a:p>
          <a:p>
            <a:r>
              <a:rPr lang="en-US" dirty="0" smtClean="0"/>
              <a:t>Colors can say something without using words.</a:t>
            </a:r>
            <a:endParaRPr lang="en-US" dirty="0"/>
          </a:p>
        </p:txBody>
      </p:sp>
      <p:sp>
        <p:nvSpPr>
          <p:cNvPr id="4" name="TextBox 3"/>
          <p:cNvSpPr txBox="1"/>
          <p:nvPr/>
        </p:nvSpPr>
        <p:spPr>
          <a:xfrm>
            <a:off x="152400" y="5029200"/>
            <a:ext cx="3429000" cy="584775"/>
          </a:xfrm>
          <a:prstGeom prst="rect">
            <a:avLst/>
          </a:prstGeom>
          <a:noFill/>
        </p:spPr>
        <p:txBody>
          <a:bodyPr wrap="square" rtlCol="0">
            <a:spAutoFit/>
          </a:bodyPr>
          <a:lstStyle/>
          <a:p>
            <a:r>
              <a:rPr lang="en-US" sz="3200" dirty="0" smtClean="0"/>
              <a:t>Black =&gt; Death</a:t>
            </a:r>
            <a:endParaRPr lang="en-US" sz="3200" dirty="0"/>
          </a:p>
        </p:txBody>
      </p:sp>
      <p:sp>
        <p:nvSpPr>
          <p:cNvPr id="5" name="TextBox 4"/>
          <p:cNvSpPr txBox="1"/>
          <p:nvPr/>
        </p:nvSpPr>
        <p:spPr>
          <a:xfrm>
            <a:off x="5029200" y="5943600"/>
            <a:ext cx="3429000" cy="584775"/>
          </a:xfrm>
          <a:prstGeom prst="rect">
            <a:avLst/>
          </a:prstGeom>
          <a:noFill/>
        </p:spPr>
        <p:txBody>
          <a:bodyPr wrap="square" rtlCol="0">
            <a:spAutoFit/>
          </a:bodyPr>
          <a:lstStyle/>
          <a:p>
            <a:r>
              <a:rPr lang="en-US" sz="3200" b="1" dirty="0" smtClean="0">
                <a:ln w="18000">
                  <a:solidFill>
                    <a:schemeClr val="tx1"/>
                  </a:solidFill>
                  <a:prstDash val="solid"/>
                  <a:miter lim="800000"/>
                </a:ln>
                <a:noFill/>
                <a:effectLst>
                  <a:outerShdw blurRad="25500" dist="23000" dir="7020000" algn="tl">
                    <a:srgbClr val="000000">
                      <a:alpha val="50000"/>
                    </a:srgbClr>
                  </a:outerShdw>
                </a:effectLst>
              </a:rPr>
              <a:t>White =&gt; Peace</a:t>
            </a:r>
            <a:endParaRPr lang="en-US" sz="3200" b="1" dirty="0">
              <a:ln w="18000">
                <a:solidFill>
                  <a:schemeClr val="tx1"/>
                </a:solidFill>
                <a:prstDash val="solid"/>
                <a:miter lim="800000"/>
              </a:ln>
              <a:noFill/>
              <a:effectLst>
                <a:outerShdw blurRad="25500" dist="23000" dir="7020000" algn="tl">
                  <a:srgbClr val="000000">
                    <a:alpha val="50000"/>
                  </a:srgbClr>
                </a:outerShdw>
              </a:effectLst>
            </a:endParaRPr>
          </a:p>
        </p:txBody>
      </p:sp>
      <p:sp>
        <p:nvSpPr>
          <p:cNvPr id="6" name="TextBox 5"/>
          <p:cNvSpPr txBox="1"/>
          <p:nvPr/>
        </p:nvSpPr>
        <p:spPr>
          <a:xfrm>
            <a:off x="3505200" y="5257800"/>
            <a:ext cx="3200400" cy="584775"/>
          </a:xfrm>
          <a:prstGeom prst="rect">
            <a:avLst/>
          </a:prstGeom>
          <a:noFill/>
        </p:spPr>
        <p:txBody>
          <a:bodyPr wrap="square" rtlCol="0">
            <a:spAutoFit/>
          </a:bodyPr>
          <a:lstStyle/>
          <a:p>
            <a:r>
              <a:rPr lang="en-US" sz="3200" dirty="0" smtClean="0">
                <a:solidFill>
                  <a:schemeClr val="accent4">
                    <a:lumMod val="50000"/>
                  </a:schemeClr>
                </a:solidFill>
              </a:rPr>
              <a:t>Green =&gt; Growth</a:t>
            </a:r>
            <a:endParaRPr lang="en-US" sz="3200" dirty="0">
              <a:solidFill>
                <a:schemeClr val="accent4">
                  <a:lumMod val="50000"/>
                </a:schemeClr>
              </a:solidFill>
            </a:endParaRPr>
          </a:p>
        </p:txBody>
      </p:sp>
      <p:sp>
        <p:nvSpPr>
          <p:cNvPr id="7" name="TextBox 6"/>
          <p:cNvSpPr txBox="1"/>
          <p:nvPr/>
        </p:nvSpPr>
        <p:spPr>
          <a:xfrm>
            <a:off x="2667000" y="4419600"/>
            <a:ext cx="2895600" cy="584775"/>
          </a:xfrm>
          <a:prstGeom prst="rect">
            <a:avLst/>
          </a:prstGeom>
          <a:noFill/>
        </p:spPr>
        <p:txBody>
          <a:bodyPr wrap="square" rtlCol="0">
            <a:spAutoFit/>
          </a:bodyPr>
          <a:lstStyle/>
          <a:p>
            <a:r>
              <a:rPr lang="en-US" sz="3200" dirty="0" smtClean="0">
                <a:solidFill>
                  <a:schemeClr val="accent1"/>
                </a:solidFill>
              </a:rPr>
              <a:t>Red =&gt; Danger</a:t>
            </a:r>
            <a:endParaRPr lang="en-US" sz="3200" dirty="0">
              <a:solidFill>
                <a:schemeClr val="accent1"/>
              </a:solidFill>
            </a:endParaRPr>
          </a:p>
        </p:txBody>
      </p:sp>
      <p:sp>
        <p:nvSpPr>
          <p:cNvPr id="8" name="TextBox 7"/>
          <p:cNvSpPr txBox="1"/>
          <p:nvPr/>
        </p:nvSpPr>
        <p:spPr>
          <a:xfrm>
            <a:off x="228600" y="5943600"/>
            <a:ext cx="3581400" cy="584775"/>
          </a:xfrm>
          <a:prstGeom prst="rect">
            <a:avLst/>
          </a:prstGeom>
          <a:noFill/>
        </p:spPr>
        <p:txBody>
          <a:bodyPr wrap="square" rtlCol="0">
            <a:spAutoFit/>
          </a:bodyPr>
          <a:lstStyle/>
          <a:p>
            <a:r>
              <a:rPr lang="en-US" sz="3200" dirty="0" smtClean="0">
                <a:solidFill>
                  <a:srgbClr val="FFC000"/>
                </a:solidFill>
              </a:rPr>
              <a:t>Yellow =&gt; Caution</a:t>
            </a:r>
            <a:endParaRPr lang="en-US" sz="3200" dirty="0">
              <a:solidFill>
                <a:srgbClr val="FFC000"/>
              </a:solidFill>
            </a:endParaRPr>
          </a:p>
        </p:txBody>
      </p:sp>
      <p:sp>
        <p:nvSpPr>
          <p:cNvPr id="9" name="TextBox 8"/>
          <p:cNvSpPr txBox="1"/>
          <p:nvPr/>
        </p:nvSpPr>
        <p:spPr>
          <a:xfrm>
            <a:off x="5715000" y="4648200"/>
            <a:ext cx="3200400" cy="584775"/>
          </a:xfrm>
          <a:prstGeom prst="rect">
            <a:avLst/>
          </a:prstGeom>
          <a:noFill/>
        </p:spPr>
        <p:txBody>
          <a:bodyPr wrap="square" rtlCol="0">
            <a:spAutoFit/>
          </a:bodyPr>
          <a:lstStyle/>
          <a:p>
            <a:r>
              <a:rPr lang="en-US" sz="3200" dirty="0" smtClean="0">
                <a:solidFill>
                  <a:schemeClr val="accent5">
                    <a:lumMod val="75000"/>
                  </a:schemeClr>
                </a:solidFill>
              </a:rPr>
              <a:t>Blue =&gt; Loyalty</a:t>
            </a:r>
            <a:endParaRPr lang="en-US" sz="3200" dirty="0">
              <a:solidFill>
                <a:schemeClr val="accent5">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Meaning</a:t>
            </a:r>
            <a:endParaRPr lang="en-US" dirty="0"/>
          </a:p>
        </p:txBody>
      </p:sp>
      <p:sp>
        <p:nvSpPr>
          <p:cNvPr id="3" name="Content Placeholder 2"/>
          <p:cNvSpPr>
            <a:spLocks noGrp="1"/>
          </p:cNvSpPr>
          <p:nvPr>
            <p:ph idx="1"/>
          </p:nvPr>
        </p:nvSpPr>
        <p:spPr>
          <a:xfrm>
            <a:off x="0" y="1394191"/>
            <a:ext cx="4419600" cy="2568209"/>
          </a:xfrm>
        </p:spPr>
        <p:txBody>
          <a:bodyPr/>
          <a:lstStyle/>
          <a:p>
            <a:pPr>
              <a:buNone/>
            </a:pPr>
            <a:r>
              <a:rPr lang="en-US" dirty="0" smtClean="0">
                <a:solidFill>
                  <a:schemeClr val="accent1">
                    <a:lumMod val="75000"/>
                  </a:schemeClr>
                </a:solidFill>
              </a:rPr>
              <a:t>Red:</a:t>
            </a:r>
          </a:p>
          <a:p>
            <a:r>
              <a:rPr lang="en-US" sz="2000" dirty="0" smtClean="0"/>
              <a:t>Excitement, energy, passion, love, desire, speed, strength, power, heat, aggression, danger, fire, blood, war, violence, all things intense and passionate</a:t>
            </a:r>
            <a:endParaRPr lang="en-US" sz="2000" dirty="0">
              <a:solidFill>
                <a:schemeClr val="accent1">
                  <a:lumMod val="75000"/>
                </a:schemeClr>
              </a:solidFill>
            </a:endParaRPr>
          </a:p>
        </p:txBody>
      </p:sp>
      <p:sp>
        <p:nvSpPr>
          <p:cNvPr id="4" name="Content Placeholder 2"/>
          <p:cNvSpPr txBox="1">
            <a:spLocks/>
          </p:cNvSpPr>
          <p:nvPr/>
        </p:nvSpPr>
        <p:spPr>
          <a:xfrm>
            <a:off x="4419600" y="1447801"/>
            <a:ext cx="4419600" cy="15240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rgbClr val="FF0066"/>
                </a:solidFill>
              </a:rPr>
              <a:t>Pink:</a:t>
            </a:r>
          </a:p>
          <a:p>
            <a:pPr marL="438912" lvl="0" indent="-320040">
              <a:buClr>
                <a:schemeClr val="accent1"/>
              </a:buClr>
              <a:buSzPct val="80000"/>
              <a:buFont typeface="Wingdings 2"/>
              <a:buChar char=""/>
            </a:pPr>
            <a:r>
              <a:rPr lang="en-US" sz="2000" dirty="0" smtClean="0"/>
              <a:t>Love and romance, caring, tenderness, acceptance and calm.</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5" name="Content Placeholder 2"/>
          <p:cNvSpPr txBox="1">
            <a:spLocks/>
          </p:cNvSpPr>
          <p:nvPr/>
        </p:nvSpPr>
        <p:spPr>
          <a:xfrm>
            <a:off x="0" y="3581400"/>
            <a:ext cx="4267200" cy="26670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rgbClr val="FFC000"/>
                </a:solidFill>
              </a:rPr>
              <a:t>Yellow:</a:t>
            </a:r>
          </a:p>
          <a:p>
            <a:pPr marL="438912" lvl="0" indent="-320040">
              <a:buClr>
                <a:schemeClr val="accent1"/>
              </a:buClr>
              <a:buSzPct val="80000"/>
              <a:buFont typeface="Wingdings 2"/>
              <a:buChar char=""/>
            </a:pPr>
            <a:r>
              <a:rPr lang="en-US" sz="2000" dirty="0" smtClean="0"/>
              <a:t>Joy, happiness, betrayal, optimism, idealism, imagination, hope, sunshine, summer, gold, philosophy, dishonesty, cowardice, jealousy, covetousness, deceit, illness, hazard and friendship.</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6" name="Content Placeholder 2"/>
          <p:cNvSpPr txBox="1">
            <a:spLocks/>
          </p:cNvSpPr>
          <p:nvPr/>
        </p:nvSpPr>
        <p:spPr>
          <a:xfrm>
            <a:off x="4267200" y="2743200"/>
            <a:ext cx="4648200" cy="23622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rgbClr val="FF6600"/>
                </a:solidFill>
              </a:rPr>
              <a:t>Orange:</a:t>
            </a:r>
          </a:p>
          <a:p>
            <a:pPr marL="438912" lvl="0" indent="-320040">
              <a:buClr>
                <a:schemeClr val="accent1"/>
              </a:buClr>
              <a:buSzPct val="80000"/>
              <a:buFont typeface="Wingdings 2"/>
              <a:buChar char=""/>
            </a:pPr>
            <a:r>
              <a:rPr lang="en-US" sz="2000" dirty="0" smtClean="0"/>
              <a:t>Energy, balance, enthusiasm, warmth, vibrant, expansive, flamboyant, demanding of attention</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7" name="Content Placeholder 2"/>
          <p:cNvSpPr txBox="1">
            <a:spLocks/>
          </p:cNvSpPr>
          <p:nvPr/>
        </p:nvSpPr>
        <p:spPr>
          <a:xfrm>
            <a:off x="4267200" y="4267200"/>
            <a:ext cx="4648200" cy="23622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chemeClr val="accent4">
                    <a:lumMod val="75000"/>
                  </a:schemeClr>
                </a:solidFill>
              </a:rPr>
              <a:t>Green:</a:t>
            </a:r>
          </a:p>
          <a:p>
            <a:pPr marL="438912" lvl="0" indent="-320040">
              <a:buClr>
                <a:schemeClr val="accent1"/>
              </a:buClr>
              <a:buSzPct val="80000"/>
              <a:buFont typeface="Wingdings 2"/>
              <a:buChar char=""/>
            </a:pPr>
            <a:r>
              <a:rPr lang="en-US" sz="2000" dirty="0" smtClean="0"/>
              <a:t>Nature, environment, healthy, good luck, renewal, youth, spring, generosity, fertility, jealousy, inexperience, envy, misfortune, vigor</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Meaning (cont.)</a:t>
            </a:r>
            <a:endParaRPr lang="en-US" dirty="0"/>
          </a:p>
        </p:txBody>
      </p:sp>
      <p:sp>
        <p:nvSpPr>
          <p:cNvPr id="4" name="Content Placeholder 2"/>
          <p:cNvSpPr txBox="1">
            <a:spLocks/>
          </p:cNvSpPr>
          <p:nvPr/>
        </p:nvSpPr>
        <p:spPr>
          <a:xfrm>
            <a:off x="0" y="1371600"/>
            <a:ext cx="4267200" cy="26670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chemeClr val="accent5">
                    <a:lumMod val="75000"/>
                  </a:schemeClr>
                </a:solidFill>
              </a:rPr>
              <a:t>Blue:</a:t>
            </a:r>
          </a:p>
          <a:p>
            <a:pPr marL="438912" lvl="0" indent="-320040">
              <a:buClr>
                <a:schemeClr val="accent1"/>
              </a:buClr>
              <a:buSzPct val="80000"/>
              <a:buFont typeface="Wingdings 2"/>
              <a:buChar char=""/>
            </a:pPr>
            <a:r>
              <a:rPr lang="en-US" dirty="0" smtClean="0"/>
              <a:t>Peace, tranquility, cold, calm, stability, harmony, unity, trust, truth, confidence, conservatism, security, cleanliness, order, loyalty, sky, water, technology, depression, appetite suppressant.</a:t>
            </a:r>
            <a:endParaRPr kumimoji="0" lang="en-US"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5" name="Content Placeholder 2"/>
          <p:cNvSpPr txBox="1">
            <a:spLocks/>
          </p:cNvSpPr>
          <p:nvPr/>
        </p:nvSpPr>
        <p:spPr>
          <a:xfrm>
            <a:off x="4343400" y="1600200"/>
            <a:ext cx="4800600" cy="26670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chemeClr val="accent6">
                    <a:lumMod val="75000"/>
                  </a:schemeClr>
                </a:solidFill>
              </a:rPr>
              <a:t>Purple:</a:t>
            </a:r>
          </a:p>
          <a:p>
            <a:pPr marL="438912" lvl="0" indent="-320040">
              <a:buClr>
                <a:schemeClr val="accent1"/>
              </a:buClr>
              <a:buSzPct val="80000"/>
              <a:buFont typeface="Wingdings 2"/>
              <a:buChar char=""/>
            </a:pPr>
            <a:r>
              <a:rPr lang="en-US" sz="2000" dirty="0" smtClean="0"/>
              <a:t>Royalty, nobility, spirituality, ceremony, mysterious, transformation, wisdom, enlightenment, cruelty, arrogance, mourning.</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6" name="Content Placeholder 2"/>
          <p:cNvSpPr txBox="1">
            <a:spLocks/>
          </p:cNvSpPr>
          <p:nvPr/>
        </p:nvSpPr>
        <p:spPr>
          <a:xfrm>
            <a:off x="0" y="5181600"/>
            <a:ext cx="4267200" cy="2667000"/>
          </a:xfrm>
          <a:prstGeom prst="rect">
            <a:avLst/>
          </a:prstGeom>
        </p:spPr>
        <p:txBody>
          <a:bodyPr vert="horz" lIns="54864" tIns="91440" rtlCol="0">
            <a:normAutofit/>
          </a:bodyPr>
          <a:lstStyle/>
          <a:p>
            <a:pPr marL="438912" indent="-320040">
              <a:buClr>
                <a:schemeClr val="accent1"/>
              </a:buClr>
              <a:buSzPct val="80000"/>
            </a:pPr>
            <a:r>
              <a:rPr lang="en-US" sz="3200" dirty="0" smtClean="0">
                <a:solidFill>
                  <a:srgbClr val="663300"/>
                </a:solidFill>
              </a:rPr>
              <a:t>Brown:</a:t>
            </a:r>
          </a:p>
          <a:p>
            <a:pPr marL="438912" lvl="0" indent="-320040">
              <a:buClr>
                <a:schemeClr val="accent1"/>
              </a:buClr>
              <a:buSzPct val="80000"/>
              <a:buFont typeface="Wingdings 2"/>
              <a:buChar char=""/>
            </a:pPr>
            <a:r>
              <a:rPr lang="en-US" dirty="0" smtClean="0"/>
              <a:t>Earth, stability, hearth, home, outdoors, reliability, comfort, endurance, simplicity, and comfort.</a:t>
            </a:r>
            <a:endParaRPr kumimoji="0" lang="en-US"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7" name="Content Placeholder 2"/>
          <p:cNvSpPr txBox="1">
            <a:spLocks/>
          </p:cNvSpPr>
          <p:nvPr/>
        </p:nvSpPr>
        <p:spPr>
          <a:xfrm>
            <a:off x="4572000" y="3810000"/>
            <a:ext cx="4267200" cy="2667000"/>
          </a:xfrm>
          <a:prstGeom prst="rect">
            <a:avLst/>
          </a:prstGeom>
        </p:spPr>
        <p:txBody>
          <a:bodyPr vert="horz" lIns="54864" tIns="91440" rtlCol="0">
            <a:normAutofit lnSpcReduction="10000"/>
          </a:bodyPr>
          <a:lstStyle/>
          <a:p>
            <a:pPr marL="438912" indent="-320040">
              <a:buClr>
                <a:schemeClr val="accent1"/>
              </a:buClr>
              <a:buSzPct val="80000"/>
            </a:pPr>
            <a:r>
              <a:rPr lang="en-US" sz="3200" dirty="0" smtClean="0"/>
              <a:t>Black:</a:t>
            </a:r>
          </a:p>
          <a:p>
            <a:pPr marL="438912" lvl="0" indent="-320040">
              <a:buClr>
                <a:schemeClr val="accent1"/>
              </a:buClr>
              <a:buSzPct val="80000"/>
              <a:buFont typeface="Wingdings 2"/>
              <a:buChar char=""/>
            </a:pPr>
            <a:r>
              <a:rPr lang="en-US" sz="2000" dirty="0" smtClean="0"/>
              <a:t>Power, sexuality, sophistication, formality, elegance, wealth, mystery, fear, evil, unhappiness, depth, style, evil, sadness, remorse, anger, anonymity, underground, good technical color, mourning, death</a:t>
            </a:r>
            <a:endParaRPr kumimoji="0" lang="en-US" sz="20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8" name="Content Placeholder 2"/>
          <p:cNvSpPr txBox="1">
            <a:spLocks/>
          </p:cNvSpPr>
          <p:nvPr/>
        </p:nvSpPr>
        <p:spPr>
          <a:xfrm>
            <a:off x="0" y="3581400"/>
            <a:ext cx="4267200" cy="2667000"/>
          </a:xfrm>
          <a:prstGeom prst="rect">
            <a:avLst/>
          </a:prstGeom>
        </p:spPr>
        <p:txBody>
          <a:bodyPr vert="horz" lIns="54864" tIns="91440" rtlCol="0">
            <a:normAutofit/>
          </a:bodyPr>
          <a:lstStyle/>
          <a:p>
            <a:pPr marL="438912" indent="-320040">
              <a:buClr>
                <a:schemeClr val="accent1"/>
              </a:buClr>
              <a:buSzPct val="80000"/>
            </a:pPr>
            <a:r>
              <a:rPr lang="en-US" sz="3200" b="1" dirty="0" smtClean="0">
                <a:ln w="18000">
                  <a:solidFill>
                    <a:schemeClr val="tx1"/>
                  </a:solidFill>
                  <a:prstDash val="solid"/>
                  <a:miter lim="800000"/>
                </a:ln>
                <a:noFill/>
                <a:effectLst>
                  <a:outerShdw blurRad="25500" dist="23000" dir="7020000" algn="tl">
                    <a:srgbClr val="000000">
                      <a:alpha val="50000"/>
                    </a:srgbClr>
                  </a:outerShdw>
                </a:effectLst>
              </a:rPr>
              <a:t>White</a:t>
            </a:r>
            <a:r>
              <a:rPr lang="en-US" sz="3200" dirty="0" smtClean="0">
                <a:solidFill>
                  <a:schemeClr val="bg1">
                    <a:lumMod val="50000"/>
                  </a:schemeClr>
                </a:solidFill>
              </a:rPr>
              <a:t>:</a:t>
            </a:r>
          </a:p>
          <a:p>
            <a:pPr marL="438912" lvl="0" indent="-320040">
              <a:buClr>
                <a:schemeClr val="accent1"/>
              </a:buClr>
              <a:buSzPct val="80000"/>
              <a:buFont typeface="Wingdings 2"/>
              <a:buChar char=""/>
            </a:pPr>
            <a:r>
              <a:rPr lang="en-US" dirty="0" smtClean="0"/>
              <a:t>Reverence, purity, birth, simplicity, cleanliness, peace, humility, precision, innocence, youth, winter, snow, good, sterility, marriage, death, cold, clinical.</a:t>
            </a:r>
            <a:endParaRPr kumimoji="0" lang="en-US"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vs. Gender</a:t>
            </a:r>
            <a:endParaRPr lang="en-US" dirty="0"/>
          </a:p>
        </p:txBody>
      </p:sp>
      <p:sp>
        <p:nvSpPr>
          <p:cNvPr id="3" name="Content Placeholder 2"/>
          <p:cNvSpPr>
            <a:spLocks noGrp="1"/>
          </p:cNvSpPr>
          <p:nvPr>
            <p:ph idx="1"/>
          </p:nvPr>
        </p:nvSpPr>
        <p:spPr>
          <a:xfrm>
            <a:off x="0" y="1676400"/>
            <a:ext cx="2895600" cy="4625609"/>
          </a:xfrm>
        </p:spPr>
        <p:txBody>
          <a:bodyPr>
            <a:noAutofit/>
          </a:bodyPr>
          <a:lstStyle/>
          <a:p>
            <a:r>
              <a:rPr lang="en-US" sz="1800" dirty="0" smtClean="0"/>
              <a:t>Of all teens:</a:t>
            </a:r>
          </a:p>
          <a:p>
            <a:pPr lvl="1"/>
            <a:r>
              <a:rPr lang="en-US" sz="1600" dirty="0" smtClean="0"/>
              <a:t>21% - Blue</a:t>
            </a:r>
          </a:p>
          <a:p>
            <a:pPr lvl="2"/>
            <a:r>
              <a:rPr lang="en-US" sz="1600" dirty="0" smtClean="0"/>
              <a:t>47.6% Female</a:t>
            </a:r>
          </a:p>
          <a:p>
            <a:pPr lvl="2"/>
            <a:r>
              <a:rPr lang="en-US" sz="1600" dirty="0" smtClean="0"/>
              <a:t>52.38% Male</a:t>
            </a:r>
          </a:p>
          <a:p>
            <a:pPr lvl="1"/>
            <a:r>
              <a:rPr lang="en-US" sz="1600" dirty="0" smtClean="0"/>
              <a:t>14% - Green</a:t>
            </a:r>
          </a:p>
          <a:p>
            <a:pPr lvl="2"/>
            <a:r>
              <a:rPr lang="en-US" sz="1600" dirty="0" smtClean="0"/>
              <a:t>42.86% Female</a:t>
            </a:r>
          </a:p>
          <a:p>
            <a:pPr lvl="2"/>
            <a:r>
              <a:rPr lang="en-US" sz="1600" dirty="0" smtClean="0"/>
              <a:t>57.14% Male</a:t>
            </a:r>
          </a:p>
          <a:p>
            <a:pPr lvl="1"/>
            <a:r>
              <a:rPr lang="en-US" sz="1600" dirty="0" smtClean="0"/>
              <a:t>26% - Purple/ Black</a:t>
            </a:r>
          </a:p>
          <a:p>
            <a:pPr lvl="2"/>
            <a:r>
              <a:rPr lang="en-US" sz="1600" dirty="0" smtClean="0"/>
              <a:t>76.9% Female</a:t>
            </a:r>
          </a:p>
          <a:p>
            <a:pPr lvl="2"/>
            <a:r>
              <a:rPr lang="en-US" sz="1600" dirty="0" smtClean="0"/>
              <a:t>23.07% Male</a:t>
            </a:r>
          </a:p>
          <a:p>
            <a:pPr lvl="1"/>
            <a:r>
              <a:rPr lang="en-US" sz="1600" dirty="0" smtClean="0"/>
              <a:t>25%- Red/ Pink</a:t>
            </a:r>
          </a:p>
          <a:p>
            <a:pPr lvl="2"/>
            <a:r>
              <a:rPr lang="en-US" sz="1600" dirty="0" smtClean="0"/>
              <a:t>80% Female</a:t>
            </a:r>
          </a:p>
          <a:p>
            <a:pPr lvl="2"/>
            <a:r>
              <a:rPr lang="en-US" sz="1600" dirty="0" smtClean="0"/>
              <a:t>20% Male</a:t>
            </a:r>
          </a:p>
          <a:p>
            <a:pPr lvl="1"/>
            <a:r>
              <a:rPr lang="en-US" sz="1600" dirty="0" smtClean="0"/>
              <a:t>14% -  yellow/ Orange</a:t>
            </a:r>
          </a:p>
          <a:p>
            <a:pPr lvl="2"/>
            <a:r>
              <a:rPr lang="en-US" sz="1600" dirty="0" smtClean="0"/>
              <a:t>57.14% Female</a:t>
            </a:r>
            <a:br>
              <a:rPr lang="en-US" sz="1600" dirty="0" smtClean="0"/>
            </a:br>
            <a:r>
              <a:rPr lang="en-US" sz="1600" dirty="0" smtClean="0"/>
              <a:t>42.8% Male</a:t>
            </a:r>
          </a:p>
        </p:txBody>
      </p:sp>
      <p:pic>
        <p:nvPicPr>
          <p:cNvPr id="7170" name="Picture 2"/>
          <p:cNvPicPr>
            <a:picLocks noChangeAspect="1" noChangeArrowheads="1"/>
          </p:cNvPicPr>
          <p:nvPr/>
        </p:nvPicPr>
        <p:blipFill>
          <a:blip r:embed="rId2" cstate="print"/>
          <a:srcRect/>
          <a:stretch>
            <a:fillRect/>
          </a:stretch>
        </p:blipFill>
        <p:spPr bwMode="auto">
          <a:xfrm>
            <a:off x="3124200" y="1600200"/>
            <a:ext cx="2895600" cy="463296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6064898" y="2590800"/>
            <a:ext cx="3079102" cy="2514600"/>
          </a:xfrm>
          <a:prstGeom prst="rect">
            <a:avLst/>
          </a:prstGeom>
          <a:noFill/>
          <a:ln w="9525">
            <a:noFill/>
            <a:miter lim="800000"/>
            <a:headEnd/>
            <a:tailEnd/>
          </a:ln>
          <a:effectLst/>
        </p:spPr>
      </p:pic>
      <p:sp>
        <p:nvSpPr>
          <p:cNvPr id="6" name="TextBox 5"/>
          <p:cNvSpPr txBox="1"/>
          <p:nvPr/>
        </p:nvSpPr>
        <p:spPr>
          <a:xfrm>
            <a:off x="4419600" y="5638800"/>
            <a:ext cx="4419600" cy="1477328"/>
          </a:xfrm>
          <a:prstGeom prst="rect">
            <a:avLst/>
          </a:prstGeom>
          <a:noFill/>
        </p:spPr>
        <p:txBody>
          <a:bodyPr wrap="square" rtlCol="0">
            <a:spAutoFit/>
          </a:bodyPr>
          <a:lstStyle/>
          <a:p>
            <a:r>
              <a:rPr lang="en-US" dirty="0" smtClean="0">
                <a:solidFill>
                  <a:srgbClr val="FF0000"/>
                </a:solidFill>
              </a:rPr>
              <a:t>When we compared the conditional to the marginal percents, the numbers were not similar so Gender and Color are dependent on each other</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1">
      <a:dk1>
        <a:sysClr val="windowText" lastClr="000000"/>
      </a:dk1>
      <a:lt1>
        <a:sysClr val="window" lastClr="FFFFFF"/>
      </a:lt1>
      <a:dk2>
        <a:srgbClr val="5A6378"/>
      </a:dk2>
      <a:lt2>
        <a:srgbClr val="D4D4D6"/>
      </a:lt2>
      <a:accent1>
        <a:srgbClr val="FF0000"/>
      </a:accent1>
      <a:accent2>
        <a:srgbClr val="FA4700"/>
      </a:accent2>
      <a:accent3>
        <a:srgbClr val="FFFF00"/>
      </a:accent3>
      <a:accent4>
        <a:srgbClr val="48F72B"/>
      </a:accent4>
      <a:accent5>
        <a:srgbClr val="5CC2EB"/>
      </a:accent5>
      <a:accent6>
        <a:srgbClr val="7030A0"/>
      </a:accent6>
      <a:hlink>
        <a:srgbClr val="E739DB"/>
      </a:hlink>
      <a:folHlink>
        <a:srgbClr val="8A3C12"/>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351</TotalTime>
  <Words>1724</Words>
  <Application>Microsoft Office PowerPoint</Application>
  <PresentationFormat>On-screen Show (4:3)</PresentationFormat>
  <Paragraphs>191</Paragraphs>
  <Slides>26</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Module</vt:lpstr>
      <vt:lpstr>Equation</vt:lpstr>
      <vt:lpstr>Colorful Personalities</vt:lpstr>
      <vt:lpstr>Our Project</vt:lpstr>
      <vt:lpstr>Data Collection</vt:lpstr>
      <vt:lpstr>Procedure</vt:lpstr>
      <vt:lpstr>Tests and Intervals</vt:lpstr>
      <vt:lpstr>Color Meaning</vt:lpstr>
      <vt:lpstr>Color Meaning</vt:lpstr>
      <vt:lpstr>Color Meaning (cont.)</vt:lpstr>
      <vt:lpstr>Color vs. Gender</vt:lpstr>
      <vt:lpstr>Color vs. Gender</vt:lpstr>
      <vt:lpstr>Chi Squared Test of Independence  between Color and Gender</vt:lpstr>
      <vt:lpstr>Chi Squared Test of Independence  between Color and Gender</vt:lpstr>
      <vt:lpstr>Color vs. Sociability</vt:lpstr>
      <vt:lpstr>Color vs. Sociability</vt:lpstr>
      <vt:lpstr>Chi Squared Test of Independence  between Color and Sociability</vt:lpstr>
      <vt:lpstr>Chi Squared Test of Independence  between Color and Sociability</vt:lpstr>
      <vt:lpstr>Color vs. Sports</vt:lpstr>
      <vt:lpstr>Color vs. Sports</vt:lpstr>
      <vt:lpstr>Chi Squared Test of Independence  between Color and Sports</vt:lpstr>
      <vt:lpstr>Chi Squared Test of Independence  between Color and Sports</vt:lpstr>
      <vt:lpstr>GPA</vt:lpstr>
      <vt:lpstr>1 Sample T-Test on GPA</vt:lpstr>
      <vt:lpstr>1 Sample T-Test on GPA</vt:lpstr>
      <vt:lpstr>Application of Findings</vt:lpstr>
      <vt:lpstr>Bias/ Error</vt:lpstr>
      <vt:lpstr>Conclusions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Colorful Personalities</dc:title>
  <dc:creator>Provencher.C375</dc:creator>
  <cp:lastModifiedBy>karen hoover</cp:lastModifiedBy>
  <cp:revision>41</cp:revision>
  <dcterms:created xsi:type="dcterms:W3CDTF">2011-06-07T02:18:11Z</dcterms:created>
  <dcterms:modified xsi:type="dcterms:W3CDTF">2011-06-07T02:18:23Z</dcterms:modified>
</cp:coreProperties>
</file>